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4"/>
  </p:sld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</p:sldIdLst>
  <p:sldSz cx="18288000" cy="10287000"/>
  <p:notesSz cx="6858000" cy="9144000"/>
  <p:embeddedFontLst>
    <p:embeddedFont>
      <p:font typeface="Barlow SemiCondensed" panose="020B0604020202020204" charset="0"/>
      <p:regular r:id="rId15"/>
    </p:embeddedFont>
    <p:embeddedFont>
      <p:font typeface="Barlow SemiCondensed Bold" panose="020B0604020202020204" charset="0"/>
      <p:regular r:id="rId16"/>
    </p:embeddedFont>
    <p:embeddedFont>
      <p:font typeface="Barlow SemiCondensed Bold Italics" panose="020B0604020202020204" charset="0"/>
      <p:regular r:id="rId17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12C0F96-2269-49F8-9EFD-5A0A7CB2FD8E}" v="3" dt="2026-02-20T11:20:56.55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59" d="100"/>
          <a:sy n="59" d="100"/>
        </p:scale>
        <p:origin x="302" y="101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font" Target="fonts/font3.fntdata"/><Relationship Id="rId2" Type="http://schemas.openxmlformats.org/officeDocument/2006/relationships/customXml" Target="../customXml/item2.xml"/><Relationship Id="rId16" Type="http://schemas.openxmlformats.org/officeDocument/2006/relationships/font" Target="fonts/font2.fntdata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font" Target="fonts/font1.fntdata"/><Relationship Id="rId23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chel van den Brink" userId="0ddb1b41-c747-4e0e-92aa-bd5266b2375b" providerId="ADAL" clId="{1624B81C-1323-4B63-8165-A5F2AA10AED4}"/>
    <pc:docChg chg="custSel delSld modSld">
      <pc:chgData name="Michel van den Brink" userId="0ddb1b41-c747-4e0e-92aa-bd5266b2375b" providerId="ADAL" clId="{1624B81C-1323-4B63-8165-A5F2AA10AED4}" dt="2026-02-20T11:22:16.489" v="341" actId="207"/>
      <pc:docMkLst>
        <pc:docMk/>
      </pc:docMkLst>
      <pc:sldChg chg="addSp delSp modSp mod">
        <pc:chgData name="Michel van den Brink" userId="0ddb1b41-c747-4e0e-92aa-bd5266b2375b" providerId="ADAL" clId="{1624B81C-1323-4B63-8165-A5F2AA10AED4}" dt="2026-02-20T11:22:16.489" v="341" actId="207"/>
        <pc:sldMkLst>
          <pc:docMk/>
          <pc:sldMk cId="0" sldId="256"/>
        </pc:sldMkLst>
        <pc:spChg chg="mod">
          <ac:chgData name="Michel van den Brink" userId="0ddb1b41-c747-4e0e-92aa-bd5266b2375b" providerId="ADAL" clId="{1624B81C-1323-4B63-8165-A5F2AA10AED4}" dt="2026-02-20T11:20:39.480" v="114" actId="1076"/>
          <ac:spMkLst>
            <pc:docMk/>
            <pc:sldMk cId="0" sldId="256"/>
            <ac:spMk id="8" creationId="{00000000-0000-0000-0000-000000000000}"/>
          </ac:spMkLst>
        </pc:spChg>
        <pc:spChg chg="del">
          <ac:chgData name="Michel van den Brink" userId="0ddb1b41-c747-4e0e-92aa-bd5266b2375b" providerId="ADAL" clId="{1624B81C-1323-4B63-8165-A5F2AA10AED4}" dt="2026-02-20T11:20:22.412" v="91" actId="478"/>
          <ac:spMkLst>
            <pc:docMk/>
            <pc:sldMk cId="0" sldId="256"/>
            <ac:spMk id="9" creationId="{00000000-0000-0000-0000-000000000000}"/>
          </ac:spMkLst>
        </pc:spChg>
        <pc:spChg chg="del">
          <ac:chgData name="Michel van den Brink" userId="0ddb1b41-c747-4e0e-92aa-bd5266b2375b" providerId="ADAL" clId="{1624B81C-1323-4B63-8165-A5F2AA10AED4}" dt="2026-02-20T11:20:16.083" v="89" actId="478"/>
          <ac:spMkLst>
            <pc:docMk/>
            <pc:sldMk cId="0" sldId="256"/>
            <ac:spMk id="10" creationId="{00000000-0000-0000-0000-000000000000}"/>
          </ac:spMkLst>
        </pc:spChg>
        <pc:spChg chg="add del mod">
          <ac:chgData name="Michel van den Brink" userId="0ddb1b41-c747-4e0e-92aa-bd5266b2375b" providerId="ADAL" clId="{1624B81C-1323-4B63-8165-A5F2AA10AED4}" dt="2026-02-20T11:20:18.243" v="90" actId="478"/>
          <ac:spMkLst>
            <pc:docMk/>
            <pc:sldMk cId="0" sldId="256"/>
            <ac:spMk id="11" creationId="{313A92C8-CC32-DF8E-240F-9545C446DCDC}"/>
          </ac:spMkLst>
        </pc:spChg>
        <pc:spChg chg="add del mod">
          <ac:chgData name="Michel van den Brink" userId="0ddb1b41-c747-4e0e-92aa-bd5266b2375b" providerId="ADAL" clId="{1624B81C-1323-4B63-8165-A5F2AA10AED4}" dt="2026-02-20T11:20:53.410" v="128"/>
          <ac:spMkLst>
            <pc:docMk/>
            <pc:sldMk cId="0" sldId="256"/>
            <ac:spMk id="12" creationId="{975917C0-D4EB-307E-C00A-3DB3B4A8B5DB}"/>
          </ac:spMkLst>
        </pc:spChg>
        <pc:spChg chg="add mod">
          <ac:chgData name="Michel van den Brink" userId="0ddb1b41-c747-4e0e-92aa-bd5266b2375b" providerId="ADAL" clId="{1624B81C-1323-4B63-8165-A5F2AA10AED4}" dt="2026-02-20T11:22:16.489" v="341" actId="207"/>
          <ac:spMkLst>
            <pc:docMk/>
            <pc:sldMk cId="0" sldId="256"/>
            <ac:spMk id="13" creationId="{9309257D-89CC-CB93-6FBE-D35C3729B7C3}"/>
          </ac:spMkLst>
        </pc:spChg>
      </pc:sldChg>
      <pc:sldChg chg="del">
        <pc:chgData name="Michel van den Brink" userId="0ddb1b41-c747-4e0e-92aa-bd5266b2375b" providerId="ADAL" clId="{1624B81C-1323-4B63-8165-A5F2AA10AED4}" dt="2026-02-20T11:19:09.726" v="0" actId="47"/>
        <pc:sldMkLst>
          <pc:docMk/>
          <pc:sldMk cId="0" sldId="266"/>
        </pc:sldMkLst>
      </pc:sldChg>
      <pc:sldChg chg="del">
        <pc:chgData name="Michel van den Brink" userId="0ddb1b41-c747-4e0e-92aa-bd5266b2375b" providerId="ADAL" clId="{1624B81C-1323-4B63-8165-A5F2AA10AED4}" dt="2026-02-20T11:19:10.788" v="1" actId="47"/>
        <pc:sldMkLst>
          <pc:docMk/>
          <pc:sldMk cId="0" sldId="267"/>
        </pc:sldMkLst>
      </pc:sldChg>
      <pc:sldChg chg="del">
        <pc:chgData name="Michel van den Brink" userId="0ddb1b41-c747-4e0e-92aa-bd5266b2375b" providerId="ADAL" clId="{1624B81C-1323-4B63-8165-A5F2AA10AED4}" dt="2026-02-20T11:19:12.284" v="2" actId="47"/>
        <pc:sldMkLst>
          <pc:docMk/>
          <pc:sldMk cId="0" sldId="268"/>
        </pc:sldMkLst>
      </pc:sldChg>
      <pc:sldChg chg="del">
        <pc:chgData name="Michel van den Brink" userId="0ddb1b41-c747-4e0e-92aa-bd5266b2375b" providerId="ADAL" clId="{1624B81C-1323-4B63-8165-A5F2AA10AED4}" dt="2026-02-20T11:19:12.967" v="3" actId="47"/>
        <pc:sldMkLst>
          <pc:docMk/>
          <pc:sldMk cId="0" sldId="269"/>
        </pc:sldMkLst>
      </pc:sldChg>
      <pc:sldChg chg="del">
        <pc:chgData name="Michel van den Brink" userId="0ddb1b41-c747-4e0e-92aa-bd5266b2375b" providerId="ADAL" clId="{1624B81C-1323-4B63-8165-A5F2AA10AED4}" dt="2026-02-20T11:19:13.504" v="4" actId="47"/>
        <pc:sldMkLst>
          <pc:docMk/>
          <pc:sldMk cId="0" sldId="270"/>
        </pc:sldMkLst>
      </pc:sldChg>
      <pc:sldChg chg="del">
        <pc:chgData name="Michel van den Brink" userId="0ddb1b41-c747-4e0e-92aa-bd5266b2375b" providerId="ADAL" clId="{1624B81C-1323-4B63-8165-A5F2AA10AED4}" dt="2026-02-20T11:19:13.937" v="5" actId="47"/>
        <pc:sldMkLst>
          <pc:docMk/>
          <pc:sldMk cId="0" sldId="271"/>
        </pc:sldMkLst>
      </pc:sldChg>
      <pc:sldChg chg="del">
        <pc:chgData name="Michel van den Brink" userId="0ddb1b41-c747-4e0e-92aa-bd5266b2375b" providerId="ADAL" clId="{1624B81C-1323-4B63-8165-A5F2AA10AED4}" dt="2026-02-20T11:19:14.478" v="6" actId="47"/>
        <pc:sldMkLst>
          <pc:docMk/>
          <pc:sldMk cId="0" sldId="272"/>
        </pc:sldMkLst>
      </pc:sldChg>
      <pc:sldChg chg="del">
        <pc:chgData name="Michel van den Brink" userId="0ddb1b41-c747-4e0e-92aa-bd5266b2375b" providerId="ADAL" clId="{1624B81C-1323-4B63-8165-A5F2AA10AED4}" dt="2026-02-20T11:19:15.043" v="7" actId="47"/>
        <pc:sldMkLst>
          <pc:docMk/>
          <pc:sldMk cId="0" sldId="273"/>
        </pc:sldMkLst>
      </pc:sldChg>
      <pc:sldChg chg="del">
        <pc:chgData name="Michel van den Brink" userId="0ddb1b41-c747-4e0e-92aa-bd5266b2375b" providerId="ADAL" clId="{1624B81C-1323-4B63-8165-A5F2AA10AED4}" dt="2026-02-20T11:19:15.922" v="8" actId="47"/>
        <pc:sldMkLst>
          <pc:docMk/>
          <pc:sldMk cId="0" sldId="274"/>
        </pc:sldMkLst>
      </pc:sldChg>
      <pc:sldChg chg="del">
        <pc:chgData name="Michel van den Brink" userId="0ddb1b41-c747-4e0e-92aa-bd5266b2375b" providerId="ADAL" clId="{1624B81C-1323-4B63-8165-A5F2AA10AED4}" dt="2026-02-20T11:19:16.562" v="9" actId="47"/>
        <pc:sldMkLst>
          <pc:docMk/>
          <pc:sldMk cId="0" sldId="275"/>
        </pc:sldMkLst>
      </pc:sldChg>
      <pc:sldChg chg="del">
        <pc:chgData name="Michel van den Brink" userId="0ddb1b41-c747-4e0e-92aa-bd5266b2375b" providerId="ADAL" clId="{1624B81C-1323-4B63-8165-A5F2AA10AED4}" dt="2026-02-20T11:19:18.203" v="10" actId="47"/>
        <pc:sldMkLst>
          <pc:docMk/>
          <pc:sldMk cId="0" sldId="276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2.sv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jpeg"/><Relationship Id="rId9" Type="http://schemas.openxmlformats.org/officeDocument/2006/relationships/image" Target="../media/image13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sv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jpeg"/><Relationship Id="rId9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2.sv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jpeg"/><Relationship Id="rId9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2.sv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2.sv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2.sv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2.sv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12.png"/><Relationship Id="rId4" Type="http://schemas.openxmlformats.org/officeDocument/2006/relationships/image" Target="../media/image3.jpeg"/><Relationship Id="rId9" Type="http://schemas.openxmlformats.org/officeDocument/2006/relationships/image" Target="../media/image11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2.sv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-696782" flipV="1">
            <a:off x="11524564" y="-7248209"/>
            <a:ext cx="11370969" cy="10192543"/>
          </a:xfrm>
          <a:custGeom>
            <a:avLst/>
            <a:gdLst/>
            <a:ahLst/>
            <a:cxnLst/>
            <a:rect l="l" t="t" r="r" b="b"/>
            <a:pathLst>
              <a:path w="11370969" h="10192543">
                <a:moveTo>
                  <a:pt x="0" y="10192544"/>
                </a:moveTo>
                <a:lnTo>
                  <a:pt x="11370969" y="10192544"/>
                </a:lnTo>
                <a:lnTo>
                  <a:pt x="11370969" y="0"/>
                </a:lnTo>
                <a:lnTo>
                  <a:pt x="0" y="0"/>
                </a:lnTo>
                <a:lnTo>
                  <a:pt x="0" y="10192544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nl-NL"/>
          </a:p>
        </p:txBody>
      </p:sp>
      <p:sp>
        <p:nvSpPr>
          <p:cNvPr id="3" name="Freeform 3"/>
          <p:cNvSpPr/>
          <p:nvPr/>
        </p:nvSpPr>
        <p:spPr>
          <a:xfrm>
            <a:off x="15526590" y="115317"/>
            <a:ext cx="540236" cy="681061"/>
          </a:xfrm>
          <a:custGeom>
            <a:avLst/>
            <a:gdLst/>
            <a:ahLst/>
            <a:cxnLst/>
            <a:rect l="l" t="t" r="r" b="b"/>
            <a:pathLst>
              <a:path w="540236" h="681061">
                <a:moveTo>
                  <a:pt x="0" y="0"/>
                </a:moveTo>
                <a:lnTo>
                  <a:pt x="540236" y="0"/>
                </a:lnTo>
                <a:lnTo>
                  <a:pt x="540236" y="681061"/>
                </a:lnTo>
                <a:lnTo>
                  <a:pt x="0" y="681061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nl-NL"/>
          </a:p>
        </p:txBody>
      </p:sp>
      <p:sp>
        <p:nvSpPr>
          <p:cNvPr id="4" name="Freeform 4"/>
          <p:cNvSpPr/>
          <p:nvPr/>
        </p:nvSpPr>
        <p:spPr>
          <a:xfrm>
            <a:off x="16292270" y="115317"/>
            <a:ext cx="757408" cy="681061"/>
          </a:xfrm>
          <a:custGeom>
            <a:avLst/>
            <a:gdLst/>
            <a:ahLst/>
            <a:cxnLst/>
            <a:rect l="l" t="t" r="r" b="b"/>
            <a:pathLst>
              <a:path w="757408" h="681061">
                <a:moveTo>
                  <a:pt x="0" y="0"/>
                </a:moveTo>
                <a:lnTo>
                  <a:pt x="757408" y="0"/>
                </a:lnTo>
                <a:lnTo>
                  <a:pt x="757408" y="681061"/>
                </a:lnTo>
                <a:lnTo>
                  <a:pt x="0" y="681061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/>
            </a:stretch>
          </a:blipFill>
        </p:spPr>
        <p:txBody>
          <a:bodyPr/>
          <a:lstStyle/>
          <a:p>
            <a:endParaRPr lang="nl-NL"/>
          </a:p>
        </p:txBody>
      </p:sp>
      <p:sp>
        <p:nvSpPr>
          <p:cNvPr id="5" name="Freeform 5"/>
          <p:cNvSpPr/>
          <p:nvPr/>
        </p:nvSpPr>
        <p:spPr>
          <a:xfrm>
            <a:off x="17210048" y="135247"/>
            <a:ext cx="661131" cy="661131"/>
          </a:xfrm>
          <a:custGeom>
            <a:avLst/>
            <a:gdLst/>
            <a:ahLst/>
            <a:cxnLst/>
            <a:rect l="l" t="t" r="r" b="b"/>
            <a:pathLst>
              <a:path w="661131" h="661131">
                <a:moveTo>
                  <a:pt x="0" y="0"/>
                </a:moveTo>
                <a:lnTo>
                  <a:pt x="661131" y="0"/>
                </a:lnTo>
                <a:lnTo>
                  <a:pt x="661131" y="661131"/>
                </a:lnTo>
                <a:lnTo>
                  <a:pt x="0" y="661131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/>
            </a:stretch>
          </a:blipFill>
        </p:spPr>
        <p:txBody>
          <a:bodyPr/>
          <a:lstStyle/>
          <a:p>
            <a:endParaRPr lang="nl-NL"/>
          </a:p>
        </p:txBody>
      </p:sp>
      <p:sp>
        <p:nvSpPr>
          <p:cNvPr id="6" name="Freeform 6"/>
          <p:cNvSpPr/>
          <p:nvPr/>
        </p:nvSpPr>
        <p:spPr>
          <a:xfrm>
            <a:off x="-730620" y="6686143"/>
            <a:ext cx="20815263" cy="3477884"/>
          </a:xfrm>
          <a:custGeom>
            <a:avLst/>
            <a:gdLst/>
            <a:ahLst/>
            <a:cxnLst/>
            <a:rect l="l" t="t" r="r" b="b"/>
            <a:pathLst>
              <a:path w="20815263" h="3477884">
                <a:moveTo>
                  <a:pt x="0" y="0"/>
                </a:moveTo>
                <a:lnTo>
                  <a:pt x="20815263" y="0"/>
                </a:lnTo>
                <a:lnTo>
                  <a:pt x="20815263" y="3477884"/>
                </a:lnTo>
                <a:lnTo>
                  <a:pt x="0" y="3477884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nl-NL"/>
          </a:p>
        </p:txBody>
      </p:sp>
      <p:sp>
        <p:nvSpPr>
          <p:cNvPr id="7" name="TextBox 7"/>
          <p:cNvSpPr txBox="1"/>
          <p:nvPr/>
        </p:nvSpPr>
        <p:spPr>
          <a:xfrm>
            <a:off x="1899856" y="2392553"/>
            <a:ext cx="14920957" cy="146476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12754"/>
              </a:lnSpc>
            </a:pPr>
            <a:r>
              <a:rPr lang="en-US" sz="9110" b="1" dirty="0">
                <a:solidFill>
                  <a:srgbClr val="009933"/>
                </a:solidFill>
                <a:latin typeface="Barlow SemiCondensed Bold"/>
                <a:ea typeface="Barlow SemiCondensed Bold"/>
                <a:cs typeface="Barlow SemiCondensed Bold"/>
                <a:sym typeface="Barlow SemiCondensed Bold"/>
              </a:rPr>
              <a:t>Green Key + </a:t>
            </a:r>
            <a:r>
              <a:rPr lang="en-US" sz="9110" b="1" dirty="0" err="1">
                <a:solidFill>
                  <a:srgbClr val="009933"/>
                </a:solidFill>
                <a:latin typeface="Barlow SemiCondensed Bold"/>
                <a:ea typeface="Barlow SemiCondensed Bold"/>
                <a:cs typeface="Barlow SemiCondensed Bold"/>
                <a:sym typeface="Barlow SemiCondensed Bold"/>
              </a:rPr>
              <a:t>Duurzaam</a:t>
            </a:r>
            <a:r>
              <a:rPr lang="en-US" sz="9110" b="1" dirty="0">
                <a:solidFill>
                  <a:srgbClr val="009933"/>
                </a:solidFill>
                <a:latin typeface="Barlow SemiCondensed Bold"/>
                <a:ea typeface="Barlow SemiCondensed Bold"/>
                <a:cs typeface="Barlow SemiCondensed Bold"/>
                <a:sym typeface="Barlow SemiCondensed Bold"/>
              </a:rPr>
              <a:t> </a:t>
            </a:r>
            <a:r>
              <a:rPr lang="en-US" sz="9110" b="1" dirty="0" err="1">
                <a:solidFill>
                  <a:srgbClr val="009933"/>
                </a:solidFill>
                <a:latin typeface="Barlow SemiCondensed Bold"/>
                <a:ea typeface="Barlow SemiCondensed Bold"/>
                <a:cs typeface="Barlow SemiCondensed Bold"/>
                <a:sym typeface="Barlow SemiCondensed Bold"/>
              </a:rPr>
              <a:t>Gastvrij</a:t>
            </a:r>
            <a:endParaRPr lang="en-US" sz="9110" b="1" dirty="0">
              <a:solidFill>
                <a:srgbClr val="009933"/>
              </a:solidFill>
              <a:latin typeface="Barlow SemiCondensed Bold"/>
              <a:ea typeface="Barlow SemiCondensed Bold"/>
              <a:cs typeface="Barlow SemiCondensed Bold"/>
              <a:sym typeface="Barlow SemiCondensed Bold"/>
            </a:endParaRPr>
          </a:p>
        </p:txBody>
      </p:sp>
      <p:sp>
        <p:nvSpPr>
          <p:cNvPr id="8" name="TextBox 8"/>
          <p:cNvSpPr txBox="1"/>
          <p:nvPr/>
        </p:nvSpPr>
        <p:spPr>
          <a:xfrm>
            <a:off x="3657600" y="4006805"/>
            <a:ext cx="10040401" cy="92807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8135"/>
              </a:lnSpc>
            </a:pPr>
            <a:r>
              <a:rPr lang="en-US" sz="5810" b="1" i="1" dirty="0">
                <a:solidFill>
                  <a:srgbClr val="EC6608"/>
                </a:solidFill>
                <a:latin typeface="Barlow SemiCondensed Bold Italics"/>
                <a:ea typeface="Barlow SemiCondensed Bold Italics"/>
                <a:cs typeface="Barlow SemiCondensed Bold Italics"/>
                <a:sym typeface="Barlow SemiCondensed Bold Italics"/>
              </a:rPr>
              <a:t>De </a:t>
            </a:r>
            <a:r>
              <a:rPr lang="en-US" sz="5810" b="1" i="1" dirty="0" err="1">
                <a:solidFill>
                  <a:srgbClr val="EC6608"/>
                </a:solidFill>
                <a:latin typeface="Barlow SemiCondensed Bold Italics"/>
                <a:ea typeface="Barlow SemiCondensed Bold Italics"/>
                <a:cs typeface="Barlow SemiCondensed Bold Italics"/>
                <a:sym typeface="Barlow SemiCondensed Bold Italics"/>
              </a:rPr>
              <a:t>nieuwe</a:t>
            </a:r>
            <a:r>
              <a:rPr lang="en-US" sz="5810" b="1" i="1" dirty="0">
                <a:solidFill>
                  <a:srgbClr val="EC6608"/>
                </a:solidFill>
                <a:latin typeface="Barlow SemiCondensed Bold Italics"/>
                <a:ea typeface="Barlow SemiCondensed Bold Italics"/>
                <a:cs typeface="Barlow SemiCondensed Bold Italics"/>
                <a:sym typeface="Barlow SemiCondensed Bold Italics"/>
              </a:rPr>
              <a:t> </a:t>
            </a:r>
            <a:r>
              <a:rPr lang="en-US" sz="5810" b="1" i="1" dirty="0" err="1">
                <a:solidFill>
                  <a:srgbClr val="EC6608"/>
                </a:solidFill>
                <a:latin typeface="Barlow SemiCondensed Bold Italics"/>
                <a:ea typeface="Barlow SemiCondensed Bold Italics"/>
                <a:cs typeface="Barlow SemiCondensed Bold Italics"/>
                <a:sym typeface="Barlow SemiCondensed Bold Italics"/>
              </a:rPr>
              <a:t>realiteit</a:t>
            </a:r>
            <a:endParaRPr lang="en-US" sz="5810" b="1" i="1" dirty="0">
              <a:solidFill>
                <a:srgbClr val="EC6608"/>
              </a:solidFill>
              <a:latin typeface="Barlow SemiCondensed Bold Italics"/>
              <a:ea typeface="Barlow SemiCondensed Bold Italics"/>
              <a:cs typeface="Barlow SemiCondensed Bold Italics"/>
              <a:sym typeface="Barlow SemiCondensed Bold Italics"/>
            </a:endParaRPr>
          </a:p>
        </p:txBody>
      </p:sp>
      <p:sp>
        <p:nvSpPr>
          <p:cNvPr id="13" name="TextBox 8">
            <a:extLst>
              <a:ext uri="{FF2B5EF4-FFF2-40B4-BE49-F238E27FC236}">
                <a16:creationId xmlns:a16="http://schemas.microsoft.com/office/drawing/2014/main" id="{9309257D-89CC-CB93-6FBE-D35C3729B7C3}"/>
              </a:ext>
            </a:extLst>
          </p:cNvPr>
          <p:cNvSpPr txBox="1"/>
          <p:nvPr/>
        </p:nvSpPr>
        <p:spPr>
          <a:xfrm>
            <a:off x="1181100" y="7033314"/>
            <a:ext cx="15925800" cy="98488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en-US" sz="3200" b="1" i="1" dirty="0" err="1">
                <a:solidFill>
                  <a:srgbClr val="0070C0"/>
                </a:solidFill>
                <a:latin typeface="Barlow SemiCondensed Bold Italics"/>
                <a:ea typeface="Barlow SemiCondensed Bold Italics"/>
                <a:cs typeface="Barlow SemiCondensed Bold Italics"/>
                <a:sym typeface="Barlow SemiCondensed Bold Italics"/>
              </a:rPr>
              <a:t>Deze</a:t>
            </a:r>
            <a:r>
              <a:rPr lang="en-US" sz="3200" b="1" i="1" dirty="0">
                <a:solidFill>
                  <a:srgbClr val="0070C0"/>
                </a:solidFill>
                <a:latin typeface="Barlow SemiCondensed Bold Italics"/>
                <a:ea typeface="Barlow SemiCondensed Bold Italics"/>
                <a:cs typeface="Barlow SemiCondensed Bold Italics"/>
                <a:sym typeface="Barlow SemiCondensed Bold Italics"/>
              </a:rPr>
              <a:t> </a:t>
            </a:r>
            <a:r>
              <a:rPr lang="en-US" sz="3200" b="1" i="1" dirty="0" err="1">
                <a:solidFill>
                  <a:srgbClr val="0070C0"/>
                </a:solidFill>
                <a:latin typeface="Barlow SemiCondensed Bold Italics"/>
                <a:ea typeface="Barlow SemiCondensed Bold Italics"/>
                <a:cs typeface="Barlow SemiCondensed Bold Italics"/>
                <a:sym typeface="Barlow SemiCondensed Bold Italics"/>
              </a:rPr>
              <a:t>presentatie</a:t>
            </a:r>
            <a:r>
              <a:rPr lang="en-US" sz="3200" b="1" i="1" dirty="0">
                <a:solidFill>
                  <a:srgbClr val="0070C0"/>
                </a:solidFill>
                <a:latin typeface="Barlow SemiCondensed Bold Italics"/>
                <a:ea typeface="Barlow SemiCondensed Bold Italics"/>
                <a:cs typeface="Barlow SemiCondensed Bold Italics"/>
                <a:sym typeface="Barlow SemiCondensed Bold Italics"/>
              </a:rPr>
              <a:t> is </a:t>
            </a:r>
            <a:r>
              <a:rPr lang="en-US" sz="3200" b="1" i="1" dirty="0" err="1">
                <a:solidFill>
                  <a:srgbClr val="0070C0"/>
                </a:solidFill>
                <a:latin typeface="Barlow SemiCondensed Bold Italics"/>
                <a:ea typeface="Barlow SemiCondensed Bold Italics"/>
                <a:cs typeface="Barlow SemiCondensed Bold Italics"/>
                <a:sym typeface="Barlow SemiCondensed Bold Italics"/>
              </a:rPr>
              <a:t>tijdens</a:t>
            </a:r>
            <a:r>
              <a:rPr lang="en-US" sz="3200" b="1" i="1" dirty="0">
                <a:solidFill>
                  <a:srgbClr val="0070C0"/>
                </a:solidFill>
                <a:latin typeface="Barlow SemiCondensed Bold Italics"/>
                <a:ea typeface="Barlow SemiCondensed Bold Italics"/>
                <a:cs typeface="Barlow SemiCondensed Bold Italics"/>
                <a:sym typeface="Barlow SemiCondensed Bold Italics"/>
              </a:rPr>
              <a:t> het </a:t>
            </a:r>
            <a:r>
              <a:rPr lang="en-US" sz="3200" b="1" i="1" dirty="0" err="1">
                <a:solidFill>
                  <a:srgbClr val="0070C0"/>
                </a:solidFill>
                <a:latin typeface="Barlow SemiCondensed Bold Italics"/>
                <a:ea typeface="Barlow SemiCondensed Bold Italics"/>
                <a:cs typeface="Barlow SemiCondensed Bold Italics"/>
                <a:sym typeface="Barlow SemiCondensed Bold Italics"/>
              </a:rPr>
              <a:t>uitreikingsevent</a:t>
            </a:r>
            <a:r>
              <a:rPr lang="en-US" sz="3200" b="1" i="1" dirty="0">
                <a:solidFill>
                  <a:srgbClr val="0070C0"/>
                </a:solidFill>
                <a:latin typeface="Barlow SemiCondensed Bold Italics"/>
                <a:ea typeface="Barlow SemiCondensed Bold Italics"/>
                <a:cs typeface="Barlow SemiCondensed Bold Italics"/>
                <a:sym typeface="Barlow SemiCondensed Bold Italics"/>
              </a:rPr>
              <a:t> van 11 </a:t>
            </a:r>
            <a:r>
              <a:rPr lang="en-US" sz="3200" b="1" i="1" dirty="0" err="1">
                <a:solidFill>
                  <a:srgbClr val="0070C0"/>
                </a:solidFill>
                <a:latin typeface="Barlow SemiCondensed Bold Italics"/>
                <a:ea typeface="Barlow SemiCondensed Bold Italics"/>
                <a:cs typeface="Barlow SemiCondensed Bold Italics"/>
                <a:sym typeface="Barlow SemiCondensed Bold Italics"/>
              </a:rPr>
              <a:t>februari</a:t>
            </a:r>
            <a:r>
              <a:rPr lang="en-US" sz="3200" b="1" i="1" dirty="0">
                <a:solidFill>
                  <a:srgbClr val="0070C0"/>
                </a:solidFill>
                <a:latin typeface="Barlow SemiCondensed Bold Italics"/>
                <a:ea typeface="Barlow SemiCondensed Bold Italics"/>
                <a:cs typeface="Barlow SemiCondensed Bold Italics"/>
                <a:sym typeface="Barlow SemiCondensed Bold Italics"/>
              </a:rPr>
              <a:t> 2026 </a:t>
            </a:r>
            <a:r>
              <a:rPr lang="en-US" sz="3200" b="1" i="1" dirty="0" err="1">
                <a:solidFill>
                  <a:srgbClr val="0070C0"/>
                </a:solidFill>
                <a:latin typeface="Barlow SemiCondensed Bold Italics"/>
                <a:ea typeface="Barlow SemiCondensed Bold Italics"/>
                <a:cs typeface="Barlow SemiCondensed Bold Italics"/>
                <a:sym typeface="Barlow SemiCondensed Bold Italics"/>
              </a:rPr>
              <a:t>gegeven</a:t>
            </a:r>
            <a:r>
              <a:rPr lang="en-US" sz="3200" b="1" i="1" dirty="0">
                <a:solidFill>
                  <a:srgbClr val="0070C0"/>
                </a:solidFill>
                <a:latin typeface="Barlow SemiCondensed Bold Italics"/>
                <a:ea typeface="Barlow SemiCondensed Bold Italics"/>
                <a:cs typeface="Barlow SemiCondensed Bold Italics"/>
                <a:sym typeface="Barlow SemiCondensed Bold Italics"/>
              </a:rPr>
              <a:t> door Erik van Dijk</a:t>
            </a:r>
          </a:p>
          <a:p>
            <a:pPr algn="ctr"/>
            <a:r>
              <a:rPr lang="en-US" sz="3200" b="1" i="1" dirty="0">
                <a:solidFill>
                  <a:srgbClr val="0070C0"/>
                </a:solidFill>
                <a:latin typeface="Barlow SemiCondensed Bold Italics"/>
                <a:ea typeface="Barlow SemiCondensed Bold Italics"/>
                <a:cs typeface="Barlow SemiCondensed Bold Italics"/>
                <a:sym typeface="Barlow SemiCondensed Bold Italics"/>
              </a:rPr>
              <a:t>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-696782" flipV="1">
            <a:off x="11524564" y="-7248209"/>
            <a:ext cx="11370969" cy="10192543"/>
          </a:xfrm>
          <a:custGeom>
            <a:avLst/>
            <a:gdLst/>
            <a:ahLst/>
            <a:cxnLst/>
            <a:rect l="l" t="t" r="r" b="b"/>
            <a:pathLst>
              <a:path w="11370969" h="10192543">
                <a:moveTo>
                  <a:pt x="0" y="10192544"/>
                </a:moveTo>
                <a:lnTo>
                  <a:pt x="11370969" y="10192544"/>
                </a:lnTo>
                <a:lnTo>
                  <a:pt x="11370969" y="0"/>
                </a:lnTo>
                <a:lnTo>
                  <a:pt x="0" y="0"/>
                </a:lnTo>
                <a:lnTo>
                  <a:pt x="0" y="10192544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nl-NL"/>
          </a:p>
        </p:txBody>
      </p:sp>
      <p:sp>
        <p:nvSpPr>
          <p:cNvPr id="3" name="Freeform 3"/>
          <p:cNvSpPr/>
          <p:nvPr/>
        </p:nvSpPr>
        <p:spPr>
          <a:xfrm>
            <a:off x="15526590" y="115317"/>
            <a:ext cx="540236" cy="681061"/>
          </a:xfrm>
          <a:custGeom>
            <a:avLst/>
            <a:gdLst/>
            <a:ahLst/>
            <a:cxnLst/>
            <a:rect l="l" t="t" r="r" b="b"/>
            <a:pathLst>
              <a:path w="540236" h="681061">
                <a:moveTo>
                  <a:pt x="0" y="0"/>
                </a:moveTo>
                <a:lnTo>
                  <a:pt x="540236" y="0"/>
                </a:lnTo>
                <a:lnTo>
                  <a:pt x="540236" y="681061"/>
                </a:lnTo>
                <a:lnTo>
                  <a:pt x="0" y="681061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nl-NL"/>
          </a:p>
        </p:txBody>
      </p:sp>
      <p:sp>
        <p:nvSpPr>
          <p:cNvPr id="4" name="Freeform 4"/>
          <p:cNvSpPr/>
          <p:nvPr/>
        </p:nvSpPr>
        <p:spPr>
          <a:xfrm>
            <a:off x="16292270" y="115317"/>
            <a:ext cx="757408" cy="681061"/>
          </a:xfrm>
          <a:custGeom>
            <a:avLst/>
            <a:gdLst/>
            <a:ahLst/>
            <a:cxnLst/>
            <a:rect l="l" t="t" r="r" b="b"/>
            <a:pathLst>
              <a:path w="757408" h="681061">
                <a:moveTo>
                  <a:pt x="0" y="0"/>
                </a:moveTo>
                <a:lnTo>
                  <a:pt x="757408" y="0"/>
                </a:lnTo>
                <a:lnTo>
                  <a:pt x="757408" y="681061"/>
                </a:lnTo>
                <a:lnTo>
                  <a:pt x="0" y="681061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/>
            </a:stretch>
          </a:blipFill>
        </p:spPr>
        <p:txBody>
          <a:bodyPr/>
          <a:lstStyle/>
          <a:p>
            <a:endParaRPr lang="nl-NL"/>
          </a:p>
        </p:txBody>
      </p:sp>
      <p:sp>
        <p:nvSpPr>
          <p:cNvPr id="5" name="Freeform 5"/>
          <p:cNvSpPr/>
          <p:nvPr/>
        </p:nvSpPr>
        <p:spPr>
          <a:xfrm>
            <a:off x="17210048" y="135247"/>
            <a:ext cx="661131" cy="661131"/>
          </a:xfrm>
          <a:custGeom>
            <a:avLst/>
            <a:gdLst/>
            <a:ahLst/>
            <a:cxnLst/>
            <a:rect l="l" t="t" r="r" b="b"/>
            <a:pathLst>
              <a:path w="661131" h="661131">
                <a:moveTo>
                  <a:pt x="0" y="0"/>
                </a:moveTo>
                <a:lnTo>
                  <a:pt x="661131" y="0"/>
                </a:lnTo>
                <a:lnTo>
                  <a:pt x="661131" y="661131"/>
                </a:lnTo>
                <a:lnTo>
                  <a:pt x="0" y="661131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/>
            </a:stretch>
          </a:blipFill>
        </p:spPr>
        <p:txBody>
          <a:bodyPr/>
          <a:lstStyle/>
          <a:p>
            <a:endParaRPr lang="nl-NL"/>
          </a:p>
        </p:txBody>
      </p:sp>
      <p:sp>
        <p:nvSpPr>
          <p:cNvPr id="6" name="Freeform 6"/>
          <p:cNvSpPr/>
          <p:nvPr/>
        </p:nvSpPr>
        <p:spPr>
          <a:xfrm>
            <a:off x="-730620" y="6686143"/>
            <a:ext cx="20815263" cy="3477884"/>
          </a:xfrm>
          <a:custGeom>
            <a:avLst/>
            <a:gdLst/>
            <a:ahLst/>
            <a:cxnLst/>
            <a:rect l="l" t="t" r="r" b="b"/>
            <a:pathLst>
              <a:path w="20815263" h="3477884">
                <a:moveTo>
                  <a:pt x="0" y="0"/>
                </a:moveTo>
                <a:lnTo>
                  <a:pt x="20815263" y="0"/>
                </a:lnTo>
                <a:lnTo>
                  <a:pt x="20815263" y="3477884"/>
                </a:lnTo>
                <a:lnTo>
                  <a:pt x="0" y="3477884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nl-NL"/>
          </a:p>
        </p:txBody>
      </p:sp>
      <p:sp>
        <p:nvSpPr>
          <p:cNvPr id="7" name="Freeform 7"/>
          <p:cNvSpPr/>
          <p:nvPr/>
        </p:nvSpPr>
        <p:spPr>
          <a:xfrm>
            <a:off x="-1853983" y="5703181"/>
            <a:ext cx="20815263" cy="3477884"/>
          </a:xfrm>
          <a:custGeom>
            <a:avLst/>
            <a:gdLst/>
            <a:ahLst/>
            <a:cxnLst/>
            <a:rect l="l" t="t" r="r" b="b"/>
            <a:pathLst>
              <a:path w="20815263" h="3477884">
                <a:moveTo>
                  <a:pt x="0" y="0"/>
                </a:moveTo>
                <a:lnTo>
                  <a:pt x="20815264" y="0"/>
                </a:lnTo>
                <a:lnTo>
                  <a:pt x="20815264" y="3477884"/>
                </a:lnTo>
                <a:lnTo>
                  <a:pt x="0" y="3477884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nl-NL"/>
          </a:p>
        </p:txBody>
      </p:sp>
      <p:sp>
        <p:nvSpPr>
          <p:cNvPr id="8" name="Freeform 8"/>
          <p:cNvSpPr/>
          <p:nvPr/>
        </p:nvSpPr>
        <p:spPr>
          <a:xfrm>
            <a:off x="12708696" y="3341904"/>
            <a:ext cx="3583575" cy="3222348"/>
          </a:xfrm>
          <a:custGeom>
            <a:avLst/>
            <a:gdLst/>
            <a:ahLst/>
            <a:cxnLst/>
            <a:rect l="l" t="t" r="r" b="b"/>
            <a:pathLst>
              <a:path w="3583575" h="3222348">
                <a:moveTo>
                  <a:pt x="0" y="0"/>
                </a:moveTo>
                <a:lnTo>
                  <a:pt x="3583574" y="0"/>
                </a:lnTo>
                <a:lnTo>
                  <a:pt x="3583574" y="3222348"/>
                </a:lnTo>
                <a:lnTo>
                  <a:pt x="0" y="3222348"/>
                </a:lnTo>
                <a:lnTo>
                  <a:pt x="0" y="0"/>
                </a:lnTo>
                <a:close/>
              </a:path>
            </a:pathLst>
          </a:custGeom>
          <a:blipFill>
            <a:blip r:embed="rId9"/>
            <a:stretch>
              <a:fillRect/>
            </a:stretch>
          </a:blipFill>
        </p:spPr>
        <p:txBody>
          <a:bodyPr/>
          <a:lstStyle/>
          <a:p>
            <a:endParaRPr lang="nl-NL"/>
          </a:p>
        </p:txBody>
      </p:sp>
      <p:sp>
        <p:nvSpPr>
          <p:cNvPr id="9" name="TextBox 9"/>
          <p:cNvSpPr txBox="1"/>
          <p:nvPr/>
        </p:nvSpPr>
        <p:spPr>
          <a:xfrm>
            <a:off x="5627870" y="457752"/>
            <a:ext cx="7080826" cy="106554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9340"/>
              </a:lnSpc>
            </a:pPr>
            <a:r>
              <a:rPr lang="en-US" sz="6671" b="1" dirty="0" err="1">
                <a:solidFill>
                  <a:srgbClr val="009933"/>
                </a:solidFill>
                <a:latin typeface="Barlow SemiCondensed Bold"/>
                <a:ea typeface="Barlow SemiCondensed Bold"/>
                <a:cs typeface="Barlow SemiCondensed Bold"/>
                <a:sym typeface="Barlow SemiCondensed Bold"/>
              </a:rPr>
              <a:t>Duurzaam</a:t>
            </a:r>
            <a:r>
              <a:rPr lang="en-US" sz="6671" b="1" dirty="0">
                <a:solidFill>
                  <a:srgbClr val="009933"/>
                </a:solidFill>
                <a:latin typeface="Barlow SemiCondensed Bold"/>
                <a:ea typeface="Barlow SemiCondensed Bold"/>
                <a:cs typeface="Barlow SemiCondensed Bold"/>
                <a:sym typeface="Barlow SemiCondensed Bold"/>
              </a:rPr>
              <a:t> </a:t>
            </a:r>
            <a:r>
              <a:rPr lang="en-US" sz="6671" b="1" dirty="0" err="1">
                <a:solidFill>
                  <a:srgbClr val="009933"/>
                </a:solidFill>
                <a:latin typeface="Barlow SemiCondensed Bold"/>
                <a:ea typeface="Barlow SemiCondensed Bold"/>
                <a:cs typeface="Barlow SemiCondensed Bold"/>
                <a:sym typeface="Barlow SemiCondensed Bold"/>
              </a:rPr>
              <a:t>Gastvrij</a:t>
            </a:r>
            <a:endParaRPr lang="en-US" sz="6671" b="1" dirty="0">
              <a:solidFill>
                <a:srgbClr val="009933"/>
              </a:solidFill>
              <a:latin typeface="Barlow SemiCondensed Bold"/>
              <a:ea typeface="Barlow SemiCondensed Bold"/>
              <a:cs typeface="Barlow SemiCondensed Bold"/>
              <a:sym typeface="Barlow SemiCondensed Bold"/>
            </a:endParaRPr>
          </a:p>
        </p:txBody>
      </p:sp>
      <p:sp>
        <p:nvSpPr>
          <p:cNvPr id="10" name="TextBox 10"/>
          <p:cNvSpPr txBox="1"/>
          <p:nvPr/>
        </p:nvSpPr>
        <p:spPr>
          <a:xfrm>
            <a:off x="1844687" y="2489933"/>
            <a:ext cx="13805585" cy="232551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959496" lvl="1" indent="-479748" algn="l">
              <a:lnSpc>
                <a:spcPts val="6221"/>
              </a:lnSpc>
              <a:buFont typeface="Arial"/>
              <a:buChar char="•"/>
            </a:pPr>
            <a:r>
              <a:rPr lang="en-US" sz="4444">
                <a:solidFill>
                  <a:srgbClr val="000000"/>
                </a:solidFill>
                <a:latin typeface="Barlow SemiCondensed"/>
                <a:ea typeface="Barlow SemiCondensed"/>
                <a:cs typeface="Barlow SemiCondensed"/>
                <a:sym typeface="Barlow SemiCondensed"/>
              </a:rPr>
              <a:t>Liften mee op geaccrediteerd proces &amp; inhoud</a:t>
            </a:r>
          </a:p>
          <a:p>
            <a:pPr marL="959496" lvl="1" indent="-479748" algn="l">
              <a:lnSpc>
                <a:spcPts val="6221"/>
              </a:lnSpc>
              <a:buFont typeface="Arial"/>
              <a:buChar char="•"/>
            </a:pPr>
            <a:r>
              <a:rPr lang="en-US" sz="4444">
                <a:solidFill>
                  <a:srgbClr val="000000"/>
                </a:solidFill>
                <a:latin typeface="Barlow SemiCondensed"/>
                <a:ea typeface="Barlow SemiCondensed"/>
                <a:cs typeface="Barlow SemiCondensed"/>
                <a:sym typeface="Barlow SemiCondensed"/>
              </a:rPr>
              <a:t>Eigen scope (bedrijfsgroepen)</a:t>
            </a:r>
          </a:p>
          <a:p>
            <a:pPr algn="l">
              <a:lnSpc>
                <a:spcPts val="6221"/>
              </a:lnSpc>
              <a:spcBef>
                <a:spcPct val="0"/>
              </a:spcBef>
            </a:pPr>
            <a:endParaRPr lang="en-US" sz="4444">
              <a:solidFill>
                <a:srgbClr val="000000"/>
              </a:solidFill>
              <a:latin typeface="Barlow SemiCondensed"/>
              <a:ea typeface="Barlow SemiCondensed"/>
              <a:cs typeface="Barlow SemiCondensed"/>
              <a:sym typeface="Barlow SemiCondensed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-696782" flipV="1">
            <a:off x="11524564" y="-7248209"/>
            <a:ext cx="11370969" cy="10192543"/>
          </a:xfrm>
          <a:custGeom>
            <a:avLst/>
            <a:gdLst/>
            <a:ahLst/>
            <a:cxnLst/>
            <a:rect l="l" t="t" r="r" b="b"/>
            <a:pathLst>
              <a:path w="11370969" h="10192543">
                <a:moveTo>
                  <a:pt x="0" y="10192544"/>
                </a:moveTo>
                <a:lnTo>
                  <a:pt x="11370969" y="10192544"/>
                </a:lnTo>
                <a:lnTo>
                  <a:pt x="11370969" y="0"/>
                </a:lnTo>
                <a:lnTo>
                  <a:pt x="0" y="0"/>
                </a:lnTo>
                <a:lnTo>
                  <a:pt x="0" y="10192544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nl-NL"/>
          </a:p>
        </p:txBody>
      </p:sp>
      <p:sp>
        <p:nvSpPr>
          <p:cNvPr id="3" name="Freeform 3"/>
          <p:cNvSpPr/>
          <p:nvPr/>
        </p:nvSpPr>
        <p:spPr>
          <a:xfrm>
            <a:off x="15526590" y="115317"/>
            <a:ext cx="540236" cy="681061"/>
          </a:xfrm>
          <a:custGeom>
            <a:avLst/>
            <a:gdLst/>
            <a:ahLst/>
            <a:cxnLst/>
            <a:rect l="l" t="t" r="r" b="b"/>
            <a:pathLst>
              <a:path w="540236" h="681061">
                <a:moveTo>
                  <a:pt x="0" y="0"/>
                </a:moveTo>
                <a:lnTo>
                  <a:pt x="540236" y="0"/>
                </a:lnTo>
                <a:lnTo>
                  <a:pt x="540236" y="681061"/>
                </a:lnTo>
                <a:lnTo>
                  <a:pt x="0" y="681061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nl-NL"/>
          </a:p>
        </p:txBody>
      </p:sp>
      <p:sp>
        <p:nvSpPr>
          <p:cNvPr id="4" name="Freeform 4"/>
          <p:cNvSpPr/>
          <p:nvPr/>
        </p:nvSpPr>
        <p:spPr>
          <a:xfrm>
            <a:off x="16292270" y="115317"/>
            <a:ext cx="757408" cy="681061"/>
          </a:xfrm>
          <a:custGeom>
            <a:avLst/>
            <a:gdLst/>
            <a:ahLst/>
            <a:cxnLst/>
            <a:rect l="l" t="t" r="r" b="b"/>
            <a:pathLst>
              <a:path w="757408" h="681061">
                <a:moveTo>
                  <a:pt x="0" y="0"/>
                </a:moveTo>
                <a:lnTo>
                  <a:pt x="757408" y="0"/>
                </a:lnTo>
                <a:lnTo>
                  <a:pt x="757408" y="681061"/>
                </a:lnTo>
                <a:lnTo>
                  <a:pt x="0" y="681061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/>
            </a:stretch>
          </a:blipFill>
        </p:spPr>
        <p:txBody>
          <a:bodyPr/>
          <a:lstStyle/>
          <a:p>
            <a:endParaRPr lang="nl-NL"/>
          </a:p>
        </p:txBody>
      </p:sp>
      <p:sp>
        <p:nvSpPr>
          <p:cNvPr id="5" name="Freeform 5"/>
          <p:cNvSpPr/>
          <p:nvPr/>
        </p:nvSpPr>
        <p:spPr>
          <a:xfrm>
            <a:off x="17210048" y="135247"/>
            <a:ext cx="661131" cy="661131"/>
          </a:xfrm>
          <a:custGeom>
            <a:avLst/>
            <a:gdLst/>
            <a:ahLst/>
            <a:cxnLst/>
            <a:rect l="l" t="t" r="r" b="b"/>
            <a:pathLst>
              <a:path w="661131" h="661131">
                <a:moveTo>
                  <a:pt x="0" y="0"/>
                </a:moveTo>
                <a:lnTo>
                  <a:pt x="661131" y="0"/>
                </a:lnTo>
                <a:lnTo>
                  <a:pt x="661131" y="661131"/>
                </a:lnTo>
                <a:lnTo>
                  <a:pt x="0" y="661131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/>
            </a:stretch>
          </a:blipFill>
        </p:spPr>
        <p:txBody>
          <a:bodyPr/>
          <a:lstStyle/>
          <a:p>
            <a:endParaRPr lang="nl-NL"/>
          </a:p>
        </p:txBody>
      </p:sp>
      <p:sp>
        <p:nvSpPr>
          <p:cNvPr id="6" name="Freeform 6"/>
          <p:cNvSpPr/>
          <p:nvPr/>
        </p:nvSpPr>
        <p:spPr>
          <a:xfrm>
            <a:off x="-730620" y="6686143"/>
            <a:ext cx="20815263" cy="3477884"/>
          </a:xfrm>
          <a:custGeom>
            <a:avLst/>
            <a:gdLst/>
            <a:ahLst/>
            <a:cxnLst/>
            <a:rect l="l" t="t" r="r" b="b"/>
            <a:pathLst>
              <a:path w="20815263" h="3477884">
                <a:moveTo>
                  <a:pt x="0" y="0"/>
                </a:moveTo>
                <a:lnTo>
                  <a:pt x="20815263" y="0"/>
                </a:lnTo>
                <a:lnTo>
                  <a:pt x="20815263" y="3477884"/>
                </a:lnTo>
                <a:lnTo>
                  <a:pt x="0" y="3477884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nl-NL"/>
          </a:p>
        </p:txBody>
      </p:sp>
      <p:sp>
        <p:nvSpPr>
          <p:cNvPr id="7" name="Freeform 7"/>
          <p:cNvSpPr/>
          <p:nvPr/>
        </p:nvSpPr>
        <p:spPr>
          <a:xfrm>
            <a:off x="10605379" y="2372665"/>
            <a:ext cx="7265800" cy="4840839"/>
          </a:xfrm>
          <a:custGeom>
            <a:avLst/>
            <a:gdLst/>
            <a:ahLst/>
            <a:cxnLst/>
            <a:rect l="l" t="t" r="r" b="b"/>
            <a:pathLst>
              <a:path w="7265800" h="4840839">
                <a:moveTo>
                  <a:pt x="0" y="0"/>
                </a:moveTo>
                <a:lnTo>
                  <a:pt x="7265800" y="0"/>
                </a:lnTo>
                <a:lnTo>
                  <a:pt x="7265800" y="4840839"/>
                </a:lnTo>
                <a:lnTo>
                  <a:pt x="0" y="4840839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/>
            </a:stretch>
          </a:blipFill>
        </p:spPr>
        <p:txBody>
          <a:bodyPr/>
          <a:lstStyle/>
          <a:p>
            <a:endParaRPr lang="nl-NL"/>
          </a:p>
        </p:txBody>
      </p:sp>
      <p:sp>
        <p:nvSpPr>
          <p:cNvPr id="8" name="Freeform 8"/>
          <p:cNvSpPr/>
          <p:nvPr/>
        </p:nvSpPr>
        <p:spPr>
          <a:xfrm>
            <a:off x="-1853983" y="5703181"/>
            <a:ext cx="20815263" cy="3477884"/>
          </a:xfrm>
          <a:custGeom>
            <a:avLst/>
            <a:gdLst/>
            <a:ahLst/>
            <a:cxnLst/>
            <a:rect l="l" t="t" r="r" b="b"/>
            <a:pathLst>
              <a:path w="20815263" h="3477884">
                <a:moveTo>
                  <a:pt x="0" y="0"/>
                </a:moveTo>
                <a:lnTo>
                  <a:pt x="20815264" y="0"/>
                </a:lnTo>
                <a:lnTo>
                  <a:pt x="20815264" y="3477884"/>
                </a:lnTo>
                <a:lnTo>
                  <a:pt x="0" y="3477884"/>
                </a:lnTo>
                <a:lnTo>
                  <a:pt x="0" y="0"/>
                </a:lnTo>
                <a:close/>
              </a:path>
            </a:pathLst>
          </a:custGeom>
          <a:blipFill>
            <a:blip r:embed="rId9"/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nl-NL"/>
          </a:p>
        </p:txBody>
      </p:sp>
      <p:sp>
        <p:nvSpPr>
          <p:cNvPr id="9" name="TextBox 9"/>
          <p:cNvSpPr txBox="1"/>
          <p:nvPr/>
        </p:nvSpPr>
        <p:spPr>
          <a:xfrm>
            <a:off x="2420560" y="366864"/>
            <a:ext cx="12266176" cy="106554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9340"/>
              </a:lnSpc>
            </a:pPr>
            <a:r>
              <a:rPr lang="en-US" sz="6671" b="1" dirty="0" err="1">
                <a:solidFill>
                  <a:srgbClr val="009933"/>
                </a:solidFill>
                <a:latin typeface="Barlow SemiCondensed Bold"/>
                <a:ea typeface="Barlow SemiCondensed Bold"/>
                <a:cs typeface="Barlow SemiCondensed Bold"/>
                <a:sym typeface="Barlow SemiCondensed Bold"/>
              </a:rPr>
              <a:t>Toekomst</a:t>
            </a:r>
            <a:r>
              <a:rPr lang="en-US" sz="6671" b="1" dirty="0">
                <a:solidFill>
                  <a:srgbClr val="009933"/>
                </a:solidFill>
                <a:latin typeface="Barlow SemiCondensed Bold"/>
                <a:ea typeface="Barlow SemiCondensed Bold"/>
                <a:cs typeface="Barlow SemiCondensed Bold"/>
                <a:sym typeface="Barlow SemiCondensed Bold"/>
              </a:rPr>
              <a:t> van </a:t>
            </a:r>
            <a:r>
              <a:rPr lang="en-US" sz="6671" b="1" dirty="0" err="1">
                <a:solidFill>
                  <a:srgbClr val="009933"/>
                </a:solidFill>
                <a:latin typeface="Barlow SemiCondensed Bold"/>
                <a:ea typeface="Barlow SemiCondensed Bold"/>
                <a:cs typeface="Barlow SemiCondensed Bold"/>
                <a:sym typeface="Barlow SemiCondensed Bold"/>
              </a:rPr>
              <a:t>onze</a:t>
            </a:r>
            <a:r>
              <a:rPr lang="en-US" sz="6671" b="1" dirty="0">
                <a:solidFill>
                  <a:srgbClr val="009933"/>
                </a:solidFill>
                <a:latin typeface="Barlow SemiCondensed Bold"/>
                <a:ea typeface="Barlow SemiCondensed Bold"/>
                <a:cs typeface="Barlow SemiCondensed Bold"/>
                <a:sym typeface="Barlow SemiCondensed Bold"/>
              </a:rPr>
              <a:t> </a:t>
            </a:r>
            <a:r>
              <a:rPr lang="en-US" sz="6671" b="1" dirty="0" err="1">
                <a:solidFill>
                  <a:srgbClr val="009933"/>
                </a:solidFill>
                <a:latin typeface="Barlow SemiCondensed Bold"/>
                <a:ea typeface="Barlow SemiCondensed Bold"/>
                <a:cs typeface="Barlow SemiCondensed Bold"/>
                <a:sym typeface="Barlow SemiCondensed Bold"/>
              </a:rPr>
              <a:t>keurmerken</a:t>
            </a:r>
            <a:endParaRPr lang="en-US" sz="6671" b="1" dirty="0">
              <a:solidFill>
                <a:srgbClr val="009933"/>
              </a:solidFill>
              <a:latin typeface="Barlow SemiCondensed Bold"/>
              <a:ea typeface="Barlow SemiCondensed Bold"/>
              <a:cs typeface="Barlow SemiCondensed Bold"/>
              <a:sym typeface="Barlow SemiCondensed Bold"/>
            </a:endParaRPr>
          </a:p>
        </p:txBody>
      </p:sp>
      <p:sp>
        <p:nvSpPr>
          <p:cNvPr id="10" name="TextBox 10"/>
          <p:cNvSpPr txBox="1"/>
          <p:nvPr/>
        </p:nvSpPr>
        <p:spPr>
          <a:xfrm>
            <a:off x="1844687" y="2489933"/>
            <a:ext cx="8770378" cy="399429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7061"/>
              </a:lnSpc>
              <a:spcBef>
                <a:spcPct val="0"/>
              </a:spcBef>
            </a:pPr>
            <a:r>
              <a:rPr lang="en-US" sz="5044" b="1">
                <a:solidFill>
                  <a:srgbClr val="000000"/>
                </a:solidFill>
                <a:latin typeface="Barlow SemiCondensed Bold"/>
                <a:ea typeface="Barlow SemiCondensed Bold"/>
                <a:cs typeface="Barlow SemiCondensed Bold"/>
                <a:sym typeface="Barlow SemiCondensed Bold"/>
              </a:rPr>
              <a:t>EU wet/regelgeving</a:t>
            </a:r>
          </a:p>
          <a:p>
            <a:pPr marL="959496" lvl="1" indent="-479748" algn="l">
              <a:lnSpc>
                <a:spcPts val="6221"/>
              </a:lnSpc>
              <a:buFont typeface="Arial"/>
              <a:buChar char="•"/>
            </a:pPr>
            <a:r>
              <a:rPr lang="en-US" sz="4444">
                <a:solidFill>
                  <a:srgbClr val="000000"/>
                </a:solidFill>
                <a:latin typeface="Barlow SemiCondensed"/>
                <a:ea typeface="Barlow SemiCondensed"/>
                <a:cs typeface="Barlow SemiCondensed"/>
                <a:sym typeface="Barlow SemiCondensed"/>
              </a:rPr>
              <a:t>EU Green Claim</a:t>
            </a:r>
          </a:p>
          <a:p>
            <a:pPr marL="959496" lvl="1" indent="-479748" algn="l">
              <a:lnSpc>
                <a:spcPts val="6221"/>
              </a:lnSpc>
              <a:buFont typeface="Arial"/>
              <a:buChar char="•"/>
            </a:pPr>
            <a:r>
              <a:rPr lang="en-US" sz="4444">
                <a:solidFill>
                  <a:srgbClr val="000000"/>
                </a:solidFill>
                <a:latin typeface="Barlow SemiCondensed"/>
                <a:ea typeface="Barlow SemiCondensed"/>
                <a:cs typeface="Barlow SemiCondensed"/>
                <a:sym typeface="Barlow SemiCondensed"/>
              </a:rPr>
              <a:t>EU Empowering Consumer in the Green Transition</a:t>
            </a:r>
          </a:p>
          <a:p>
            <a:pPr algn="l">
              <a:lnSpc>
                <a:spcPts val="6221"/>
              </a:lnSpc>
              <a:spcBef>
                <a:spcPct val="0"/>
              </a:spcBef>
            </a:pPr>
            <a:endParaRPr lang="en-US" sz="4444">
              <a:solidFill>
                <a:srgbClr val="000000"/>
              </a:solidFill>
              <a:latin typeface="Barlow SemiCondensed"/>
              <a:ea typeface="Barlow SemiCondensed"/>
              <a:cs typeface="Barlow SemiCondensed"/>
              <a:sym typeface="Barlow SemiCondensed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-696782" flipV="1">
            <a:off x="11524564" y="-7248209"/>
            <a:ext cx="11370969" cy="10192543"/>
          </a:xfrm>
          <a:custGeom>
            <a:avLst/>
            <a:gdLst/>
            <a:ahLst/>
            <a:cxnLst/>
            <a:rect l="l" t="t" r="r" b="b"/>
            <a:pathLst>
              <a:path w="11370969" h="10192543">
                <a:moveTo>
                  <a:pt x="0" y="10192544"/>
                </a:moveTo>
                <a:lnTo>
                  <a:pt x="11370969" y="10192544"/>
                </a:lnTo>
                <a:lnTo>
                  <a:pt x="11370969" y="0"/>
                </a:lnTo>
                <a:lnTo>
                  <a:pt x="0" y="0"/>
                </a:lnTo>
                <a:lnTo>
                  <a:pt x="0" y="10192544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nl-NL"/>
          </a:p>
        </p:txBody>
      </p:sp>
      <p:sp>
        <p:nvSpPr>
          <p:cNvPr id="3" name="Freeform 3"/>
          <p:cNvSpPr/>
          <p:nvPr/>
        </p:nvSpPr>
        <p:spPr>
          <a:xfrm>
            <a:off x="15526590" y="115317"/>
            <a:ext cx="540236" cy="681061"/>
          </a:xfrm>
          <a:custGeom>
            <a:avLst/>
            <a:gdLst/>
            <a:ahLst/>
            <a:cxnLst/>
            <a:rect l="l" t="t" r="r" b="b"/>
            <a:pathLst>
              <a:path w="540236" h="681061">
                <a:moveTo>
                  <a:pt x="0" y="0"/>
                </a:moveTo>
                <a:lnTo>
                  <a:pt x="540236" y="0"/>
                </a:lnTo>
                <a:lnTo>
                  <a:pt x="540236" y="681061"/>
                </a:lnTo>
                <a:lnTo>
                  <a:pt x="0" y="681061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nl-NL"/>
          </a:p>
        </p:txBody>
      </p:sp>
      <p:sp>
        <p:nvSpPr>
          <p:cNvPr id="4" name="Freeform 4"/>
          <p:cNvSpPr/>
          <p:nvPr/>
        </p:nvSpPr>
        <p:spPr>
          <a:xfrm>
            <a:off x="16292270" y="115317"/>
            <a:ext cx="757408" cy="681061"/>
          </a:xfrm>
          <a:custGeom>
            <a:avLst/>
            <a:gdLst/>
            <a:ahLst/>
            <a:cxnLst/>
            <a:rect l="l" t="t" r="r" b="b"/>
            <a:pathLst>
              <a:path w="757408" h="681061">
                <a:moveTo>
                  <a:pt x="0" y="0"/>
                </a:moveTo>
                <a:lnTo>
                  <a:pt x="757408" y="0"/>
                </a:lnTo>
                <a:lnTo>
                  <a:pt x="757408" y="681061"/>
                </a:lnTo>
                <a:lnTo>
                  <a:pt x="0" y="681061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/>
            </a:stretch>
          </a:blipFill>
        </p:spPr>
        <p:txBody>
          <a:bodyPr/>
          <a:lstStyle/>
          <a:p>
            <a:endParaRPr lang="nl-NL"/>
          </a:p>
        </p:txBody>
      </p:sp>
      <p:sp>
        <p:nvSpPr>
          <p:cNvPr id="5" name="Freeform 5"/>
          <p:cNvSpPr/>
          <p:nvPr/>
        </p:nvSpPr>
        <p:spPr>
          <a:xfrm>
            <a:off x="17210048" y="135247"/>
            <a:ext cx="661131" cy="661131"/>
          </a:xfrm>
          <a:custGeom>
            <a:avLst/>
            <a:gdLst/>
            <a:ahLst/>
            <a:cxnLst/>
            <a:rect l="l" t="t" r="r" b="b"/>
            <a:pathLst>
              <a:path w="661131" h="661131">
                <a:moveTo>
                  <a:pt x="0" y="0"/>
                </a:moveTo>
                <a:lnTo>
                  <a:pt x="661131" y="0"/>
                </a:lnTo>
                <a:lnTo>
                  <a:pt x="661131" y="661131"/>
                </a:lnTo>
                <a:lnTo>
                  <a:pt x="0" y="661131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/>
            </a:stretch>
          </a:blipFill>
        </p:spPr>
        <p:txBody>
          <a:bodyPr/>
          <a:lstStyle/>
          <a:p>
            <a:endParaRPr lang="nl-NL"/>
          </a:p>
        </p:txBody>
      </p:sp>
      <p:sp>
        <p:nvSpPr>
          <p:cNvPr id="6" name="Freeform 6"/>
          <p:cNvSpPr/>
          <p:nvPr/>
        </p:nvSpPr>
        <p:spPr>
          <a:xfrm>
            <a:off x="-730620" y="6686143"/>
            <a:ext cx="20815263" cy="3477884"/>
          </a:xfrm>
          <a:custGeom>
            <a:avLst/>
            <a:gdLst/>
            <a:ahLst/>
            <a:cxnLst/>
            <a:rect l="l" t="t" r="r" b="b"/>
            <a:pathLst>
              <a:path w="20815263" h="3477884">
                <a:moveTo>
                  <a:pt x="0" y="0"/>
                </a:moveTo>
                <a:lnTo>
                  <a:pt x="20815263" y="0"/>
                </a:lnTo>
                <a:lnTo>
                  <a:pt x="20815263" y="3477884"/>
                </a:lnTo>
                <a:lnTo>
                  <a:pt x="0" y="3477884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nl-NL"/>
          </a:p>
        </p:txBody>
      </p:sp>
      <p:sp>
        <p:nvSpPr>
          <p:cNvPr id="7" name="TextBox 7"/>
          <p:cNvSpPr txBox="1"/>
          <p:nvPr/>
        </p:nvSpPr>
        <p:spPr>
          <a:xfrm>
            <a:off x="3503652" y="333944"/>
            <a:ext cx="11280696" cy="232609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9340"/>
              </a:lnSpc>
            </a:pPr>
            <a:r>
              <a:rPr lang="en-US" sz="6671" b="1">
                <a:solidFill>
                  <a:srgbClr val="009933"/>
                </a:solidFill>
                <a:latin typeface="Barlow SemiCondensed Bold"/>
                <a:ea typeface="Barlow SemiCondensed Bold"/>
                <a:cs typeface="Barlow SemiCondensed Bold"/>
                <a:sym typeface="Barlow SemiCondensed Bold"/>
              </a:rPr>
              <a:t>Nóg eerlijker en betrouwbaarder </a:t>
            </a:r>
          </a:p>
          <a:p>
            <a:pPr algn="ctr">
              <a:lnSpc>
                <a:spcPts val="9340"/>
              </a:lnSpc>
            </a:pPr>
            <a:endParaRPr lang="en-US" sz="6671" b="1">
              <a:solidFill>
                <a:srgbClr val="009933"/>
              </a:solidFill>
              <a:latin typeface="Barlow SemiCondensed Bold"/>
              <a:ea typeface="Barlow SemiCondensed Bold"/>
              <a:cs typeface="Barlow SemiCondensed Bold"/>
              <a:sym typeface="Barlow SemiCondensed Bold"/>
            </a:endParaRPr>
          </a:p>
        </p:txBody>
      </p:sp>
      <p:sp>
        <p:nvSpPr>
          <p:cNvPr id="8" name="Freeform 8"/>
          <p:cNvSpPr/>
          <p:nvPr/>
        </p:nvSpPr>
        <p:spPr>
          <a:xfrm>
            <a:off x="-1853983" y="5703181"/>
            <a:ext cx="20815263" cy="3477884"/>
          </a:xfrm>
          <a:custGeom>
            <a:avLst/>
            <a:gdLst/>
            <a:ahLst/>
            <a:cxnLst/>
            <a:rect l="l" t="t" r="r" b="b"/>
            <a:pathLst>
              <a:path w="20815263" h="3477884">
                <a:moveTo>
                  <a:pt x="0" y="0"/>
                </a:moveTo>
                <a:lnTo>
                  <a:pt x="20815264" y="0"/>
                </a:lnTo>
                <a:lnTo>
                  <a:pt x="20815264" y="3477884"/>
                </a:lnTo>
                <a:lnTo>
                  <a:pt x="0" y="3477884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nl-NL"/>
          </a:p>
        </p:txBody>
      </p:sp>
      <p:sp>
        <p:nvSpPr>
          <p:cNvPr id="9" name="TextBox 9"/>
          <p:cNvSpPr txBox="1"/>
          <p:nvPr/>
        </p:nvSpPr>
        <p:spPr>
          <a:xfrm>
            <a:off x="1844687" y="2489933"/>
            <a:ext cx="12939662" cy="555639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7061"/>
              </a:lnSpc>
              <a:spcBef>
                <a:spcPct val="0"/>
              </a:spcBef>
            </a:pPr>
            <a:r>
              <a:rPr lang="en-US" sz="5044" b="1">
                <a:solidFill>
                  <a:srgbClr val="000000"/>
                </a:solidFill>
                <a:latin typeface="Barlow SemiCondensed Bold"/>
                <a:ea typeface="Barlow SemiCondensed Bold"/>
                <a:cs typeface="Barlow SemiCondensed Bold"/>
                <a:sym typeface="Barlow SemiCondensed Bold"/>
              </a:rPr>
              <a:t>Geaccrediteerd traject om Green Key te behalen </a:t>
            </a:r>
          </a:p>
          <a:p>
            <a:pPr marL="959496" lvl="1" indent="-479748" algn="l">
              <a:lnSpc>
                <a:spcPts val="6221"/>
              </a:lnSpc>
              <a:buFont typeface="Arial"/>
              <a:buChar char="•"/>
            </a:pPr>
            <a:r>
              <a:rPr lang="en-US" sz="4444">
                <a:solidFill>
                  <a:srgbClr val="000000"/>
                </a:solidFill>
                <a:latin typeface="Barlow SemiCondensed"/>
                <a:ea typeface="Barlow SemiCondensed"/>
                <a:cs typeface="Barlow SemiCondensed"/>
                <a:sym typeface="Barlow SemiCondensed"/>
              </a:rPr>
              <a:t>Geaccrediteerde keurmeesters of door CB goedgekeurde keurmeesters</a:t>
            </a:r>
          </a:p>
          <a:p>
            <a:pPr marL="959496" lvl="1" indent="-479748" algn="l">
              <a:lnSpc>
                <a:spcPts val="6221"/>
              </a:lnSpc>
              <a:buFont typeface="Arial"/>
              <a:buChar char="•"/>
            </a:pPr>
            <a:r>
              <a:rPr lang="en-US" sz="4444">
                <a:solidFill>
                  <a:srgbClr val="000000"/>
                </a:solidFill>
                <a:latin typeface="Barlow SemiCondensed"/>
                <a:ea typeface="Barlow SemiCondensed"/>
                <a:cs typeface="Barlow SemiCondensed"/>
                <a:sym typeface="Barlow SemiCondensed"/>
              </a:rPr>
              <a:t>Certification Body</a:t>
            </a:r>
          </a:p>
          <a:p>
            <a:pPr marL="959496" lvl="1" indent="-479748" algn="l">
              <a:lnSpc>
                <a:spcPts val="6221"/>
              </a:lnSpc>
              <a:buFont typeface="Arial"/>
              <a:buChar char="•"/>
            </a:pPr>
            <a:r>
              <a:rPr lang="en-US" sz="4444">
                <a:solidFill>
                  <a:srgbClr val="000000"/>
                </a:solidFill>
                <a:latin typeface="Barlow SemiCondensed"/>
                <a:ea typeface="Barlow SemiCondensed"/>
                <a:cs typeface="Barlow SemiCondensed"/>
                <a:sym typeface="Barlow SemiCondensed"/>
              </a:rPr>
              <a:t>Inhoud </a:t>
            </a:r>
          </a:p>
          <a:p>
            <a:pPr algn="l">
              <a:lnSpc>
                <a:spcPts val="6221"/>
              </a:lnSpc>
            </a:pPr>
            <a:endParaRPr lang="en-US" sz="4444">
              <a:solidFill>
                <a:srgbClr val="000000"/>
              </a:solidFill>
              <a:latin typeface="Barlow SemiCondensed"/>
              <a:ea typeface="Barlow SemiCondensed"/>
              <a:cs typeface="Barlow SemiCondensed"/>
              <a:sym typeface="Barlow SemiCondensed"/>
            </a:endParaRPr>
          </a:p>
          <a:p>
            <a:pPr algn="l">
              <a:lnSpc>
                <a:spcPts val="6221"/>
              </a:lnSpc>
              <a:spcBef>
                <a:spcPct val="0"/>
              </a:spcBef>
            </a:pPr>
            <a:endParaRPr lang="en-US" sz="4444">
              <a:solidFill>
                <a:srgbClr val="000000"/>
              </a:solidFill>
              <a:latin typeface="Barlow SemiCondensed"/>
              <a:ea typeface="Barlow SemiCondensed"/>
              <a:cs typeface="Barlow SemiCondensed"/>
              <a:sym typeface="Barlow SemiCondensed"/>
            </a:endParaRPr>
          </a:p>
        </p:txBody>
      </p:sp>
      <p:sp>
        <p:nvSpPr>
          <p:cNvPr id="10" name="Freeform 10"/>
          <p:cNvSpPr/>
          <p:nvPr/>
        </p:nvSpPr>
        <p:spPr>
          <a:xfrm>
            <a:off x="13275053" y="3344760"/>
            <a:ext cx="3774625" cy="4097363"/>
          </a:xfrm>
          <a:custGeom>
            <a:avLst/>
            <a:gdLst/>
            <a:ahLst/>
            <a:cxnLst/>
            <a:rect l="l" t="t" r="r" b="b"/>
            <a:pathLst>
              <a:path w="3774625" h="4097363">
                <a:moveTo>
                  <a:pt x="0" y="0"/>
                </a:moveTo>
                <a:lnTo>
                  <a:pt x="3774625" y="0"/>
                </a:lnTo>
                <a:lnTo>
                  <a:pt x="3774625" y="4097363"/>
                </a:lnTo>
                <a:lnTo>
                  <a:pt x="0" y="4097363"/>
                </a:lnTo>
                <a:lnTo>
                  <a:pt x="0" y="0"/>
                </a:lnTo>
                <a:close/>
              </a:path>
            </a:pathLst>
          </a:custGeom>
          <a:blipFill>
            <a:blip r:embed="rId9"/>
            <a:stretch>
              <a:fillRect/>
            </a:stretch>
          </a:blipFill>
        </p:spPr>
        <p:txBody>
          <a:bodyPr/>
          <a:lstStyle/>
          <a:p>
            <a:endParaRPr lang="nl-NL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-696782" flipV="1">
            <a:off x="11524564" y="-7248209"/>
            <a:ext cx="11370969" cy="10192543"/>
          </a:xfrm>
          <a:custGeom>
            <a:avLst/>
            <a:gdLst/>
            <a:ahLst/>
            <a:cxnLst/>
            <a:rect l="l" t="t" r="r" b="b"/>
            <a:pathLst>
              <a:path w="11370969" h="10192543">
                <a:moveTo>
                  <a:pt x="0" y="10192544"/>
                </a:moveTo>
                <a:lnTo>
                  <a:pt x="11370969" y="10192544"/>
                </a:lnTo>
                <a:lnTo>
                  <a:pt x="11370969" y="0"/>
                </a:lnTo>
                <a:lnTo>
                  <a:pt x="0" y="0"/>
                </a:lnTo>
                <a:lnTo>
                  <a:pt x="0" y="10192544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nl-NL"/>
          </a:p>
        </p:txBody>
      </p:sp>
      <p:sp>
        <p:nvSpPr>
          <p:cNvPr id="3" name="Freeform 3"/>
          <p:cNvSpPr/>
          <p:nvPr/>
        </p:nvSpPr>
        <p:spPr>
          <a:xfrm>
            <a:off x="15526590" y="115317"/>
            <a:ext cx="540236" cy="681061"/>
          </a:xfrm>
          <a:custGeom>
            <a:avLst/>
            <a:gdLst/>
            <a:ahLst/>
            <a:cxnLst/>
            <a:rect l="l" t="t" r="r" b="b"/>
            <a:pathLst>
              <a:path w="540236" h="681061">
                <a:moveTo>
                  <a:pt x="0" y="0"/>
                </a:moveTo>
                <a:lnTo>
                  <a:pt x="540236" y="0"/>
                </a:lnTo>
                <a:lnTo>
                  <a:pt x="540236" y="681061"/>
                </a:lnTo>
                <a:lnTo>
                  <a:pt x="0" y="681061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nl-NL"/>
          </a:p>
        </p:txBody>
      </p:sp>
      <p:sp>
        <p:nvSpPr>
          <p:cNvPr id="4" name="Freeform 4"/>
          <p:cNvSpPr/>
          <p:nvPr/>
        </p:nvSpPr>
        <p:spPr>
          <a:xfrm>
            <a:off x="16292270" y="115317"/>
            <a:ext cx="757408" cy="681061"/>
          </a:xfrm>
          <a:custGeom>
            <a:avLst/>
            <a:gdLst/>
            <a:ahLst/>
            <a:cxnLst/>
            <a:rect l="l" t="t" r="r" b="b"/>
            <a:pathLst>
              <a:path w="757408" h="681061">
                <a:moveTo>
                  <a:pt x="0" y="0"/>
                </a:moveTo>
                <a:lnTo>
                  <a:pt x="757408" y="0"/>
                </a:lnTo>
                <a:lnTo>
                  <a:pt x="757408" y="681061"/>
                </a:lnTo>
                <a:lnTo>
                  <a:pt x="0" y="681061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/>
            </a:stretch>
          </a:blipFill>
        </p:spPr>
        <p:txBody>
          <a:bodyPr/>
          <a:lstStyle/>
          <a:p>
            <a:endParaRPr lang="nl-NL"/>
          </a:p>
        </p:txBody>
      </p:sp>
      <p:sp>
        <p:nvSpPr>
          <p:cNvPr id="5" name="Freeform 5"/>
          <p:cNvSpPr/>
          <p:nvPr/>
        </p:nvSpPr>
        <p:spPr>
          <a:xfrm>
            <a:off x="17210048" y="135247"/>
            <a:ext cx="661131" cy="661131"/>
          </a:xfrm>
          <a:custGeom>
            <a:avLst/>
            <a:gdLst/>
            <a:ahLst/>
            <a:cxnLst/>
            <a:rect l="l" t="t" r="r" b="b"/>
            <a:pathLst>
              <a:path w="661131" h="661131">
                <a:moveTo>
                  <a:pt x="0" y="0"/>
                </a:moveTo>
                <a:lnTo>
                  <a:pt x="661131" y="0"/>
                </a:lnTo>
                <a:lnTo>
                  <a:pt x="661131" y="661131"/>
                </a:lnTo>
                <a:lnTo>
                  <a:pt x="0" y="661131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/>
            </a:stretch>
          </a:blipFill>
        </p:spPr>
        <p:txBody>
          <a:bodyPr/>
          <a:lstStyle/>
          <a:p>
            <a:endParaRPr lang="nl-NL"/>
          </a:p>
        </p:txBody>
      </p:sp>
      <p:sp>
        <p:nvSpPr>
          <p:cNvPr id="6" name="Freeform 6"/>
          <p:cNvSpPr/>
          <p:nvPr/>
        </p:nvSpPr>
        <p:spPr>
          <a:xfrm>
            <a:off x="-730620" y="6686143"/>
            <a:ext cx="20815263" cy="3477884"/>
          </a:xfrm>
          <a:custGeom>
            <a:avLst/>
            <a:gdLst/>
            <a:ahLst/>
            <a:cxnLst/>
            <a:rect l="l" t="t" r="r" b="b"/>
            <a:pathLst>
              <a:path w="20815263" h="3477884">
                <a:moveTo>
                  <a:pt x="0" y="0"/>
                </a:moveTo>
                <a:lnTo>
                  <a:pt x="20815263" y="0"/>
                </a:lnTo>
                <a:lnTo>
                  <a:pt x="20815263" y="3477884"/>
                </a:lnTo>
                <a:lnTo>
                  <a:pt x="0" y="3477884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nl-NL"/>
          </a:p>
        </p:txBody>
      </p:sp>
      <p:sp>
        <p:nvSpPr>
          <p:cNvPr id="7" name="TextBox 7"/>
          <p:cNvSpPr txBox="1"/>
          <p:nvPr/>
        </p:nvSpPr>
        <p:spPr>
          <a:xfrm>
            <a:off x="7948077" y="333944"/>
            <a:ext cx="2391847" cy="114499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9340"/>
              </a:lnSpc>
            </a:pPr>
            <a:r>
              <a:rPr lang="en-US" sz="6671" b="1">
                <a:solidFill>
                  <a:srgbClr val="009933"/>
                </a:solidFill>
                <a:latin typeface="Barlow SemiCondensed Bold"/>
                <a:ea typeface="Barlow SemiCondensed Bold"/>
                <a:cs typeface="Barlow SemiCondensed Bold"/>
                <a:sym typeface="Barlow SemiCondensed Bold"/>
              </a:rPr>
              <a:t>Proces</a:t>
            </a:r>
          </a:p>
        </p:txBody>
      </p:sp>
      <p:sp>
        <p:nvSpPr>
          <p:cNvPr id="8" name="TextBox 8"/>
          <p:cNvSpPr txBox="1"/>
          <p:nvPr/>
        </p:nvSpPr>
        <p:spPr>
          <a:xfrm>
            <a:off x="1110687" y="1383685"/>
            <a:ext cx="8369157" cy="946164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7061"/>
              </a:lnSpc>
            </a:pPr>
            <a:endParaRPr/>
          </a:p>
          <a:p>
            <a:pPr marL="959496" lvl="1" indent="-479748" algn="l">
              <a:lnSpc>
                <a:spcPts val="6221"/>
              </a:lnSpc>
              <a:buAutoNum type="arabicPeriod"/>
            </a:pPr>
            <a:r>
              <a:rPr lang="en-US" sz="4444">
                <a:solidFill>
                  <a:srgbClr val="000000"/>
                </a:solidFill>
                <a:latin typeface="Barlow SemiCondensed"/>
                <a:ea typeface="Barlow SemiCondensed"/>
                <a:cs typeface="Barlow SemiCondensed"/>
                <a:sym typeface="Barlow SemiCondensed"/>
              </a:rPr>
              <a:t>Certificaat twee jaar geldig</a:t>
            </a:r>
          </a:p>
          <a:p>
            <a:pPr marL="959496" lvl="1" indent="-479748" algn="l">
              <a:lnSpc>
                <a:spcPts val="6221"/>
              </a:lnSpc>
              <a:buAutoNum type="arabicPeriod"/>
            </a:pPr>
            <a:r>
              <a:rPr lang="en-US" sz="4444">
                <a:solidFill>
                  <a:srgbClr val="000000"/>
                </a:solidFill>
                <a:latin typeface="Barlow SemiCondensed"/>
                <a:ea typeface="Barlow SemiCondensed"/>
                <a:cs typeface="Barlow SemiCondensed"/>
                <a:sym typeface="Barlow SemiCondensed"/>
              </a:rPr>
              <a:t>Uitgegeven op datum</a:t>
            </a:r>
          </a:p>
          <a:p>
            <a:pPr marL="959496" lvl="1" indent="-479748" algn="l">
              <a:lnSpc>
                <a:spcPts val="6221"/>
              </a:lnSpc>
              <a:buAutoNum type="arabicPeriod"/>
            </a:pPr>
            <a:r>
              <a:rPr lang="en-US" sz="4444">
                <a:solidFill>
                  <a:srgbClr val="000000"/>
                </a:solidFill>
                <a:latin typeface="Barlow SemiCondensed"/>
                <a:ea typeface="Barlow SemiCondensed"/>
                <a:cs typeface="Barlow SemiCondensed"/>
                <a:sym typeface="Barlow SemiCondensed"/>
              </a:rPr>
              <a:t>1e jaar keuring op locatie</a:t>
            </a:r>
          </a:p>
          <a:p>
            <a:pPr marL="959496" lvl="1" indent="-479748" algn="l">
              <a:lnSpc>
                <a:spcPts val="6221"/>
              </a:lnSpc>
              <a:buAutoNum type="arabicPeriod"/>
            </a:pPr>
            <a:r>
              <a:rPr lang="en-US" sz="4444">
                <a:solidFill>
                  <a:srgbClr val="000000"/>
                </a:solidFill>
                <a:latin typeface="Barlow SemiCondensed"/>
                <a:ea typeface="Barlow SemiCondensed"/>
                <a:cs typeface="Barlow SemiCondensed"/>
                <a:sym typeface="Barlow SemiCondensed"/>
              </a:rPr>
              <a:t>2e jaar surveillance keuring online</a:t>
            </a:r>
          </a:p>
          <a:p>
            <a:pPr marL="959496" lvl="1" indent="-479748" algn="l">
              <a:lnSpc>
                <a:spcPts val="6221"/>
              </a:lnSpc>
              <a:buAutoNum type="arabicPeriod"/>
            </a:pPr>
            <a:r>
              <a:rPr lang="en-US" sz="4444">
                <a:solidFill>
                  <a:srgbClr val="000000"/>
                </a:solidFill>
                <a:latin typeface="Barlow SemiCondensed"/>
                <a:ea typeface="Barlow SemiCondensed"/>
                <a:cs typeface="Barlow SemiCondensed"/>
                <a:sym typeface="Barlow SemiCondensed"/>
              </a:rPr>
              <a:t>Volgende keuring rond de datum van eerste uitgifte</a:t>
            </a:r>
          </a:p>
          <a:p>
            <a:pPr algn="l">
              <a:lnSpc>
                <a:spcPts val="6221"/>
              </a:lnSpc>
            </a:pPr>
            <a:endParaRPr lang="en-US" sz="4444">
              <a:solidFill>
                <a:srgbClr val="000000"/>
              </a:solidFill>
              <a:latin typeface="Barlow SemiCondensed"/>
              <a:ea typeface="Barlow SemiCondensed"/>
              <a:cs typeface="Barlow SemiCondensed"/>
              <a:sym typeface="Barlow SemiCondensed"/>
            </a:endParaRPr>
          </a:p>
          <a:p>
            <a:pPr algn="l">
              <a:lnSpc>
                <a:spcPts val="6221"/>
              </a:lnSpc>
            </a:pPr>
            <a:endParaRPr lang="en-US" sz="4444">
              <a:solidFill>
                <a:srgbClr val="000000"/>
              </a:solidFill>
              <a:latin typeface="Barlow SemiCondensed"/>
              <a:ea typeface="Barlow SemiCondensed"/>
              <a:cs typeface="Barlow SemiCondensed"/>
              <a:sym typeface="Barlow SemiCondensed"/>
            </a:endParaRPr>
          </a:p>
          <a:p>
            <a:pPr algn="l">
              <a:lnSpc>
                <a:spcPts val="6221"/>
              </a:lnSpc>
            </a:pPr>
            <a:endParaRPr lang="en-US" sz="4444">
              <a:solidFill>
                <a:srgbClr val="000000"/>
              </a:solidFill>
              <a:latin typeface="Barlow SemiCondensed"/>
              <a:ea typeface="Barlow SemiCondensed"/>
              <a:cs typeface="Barlow SemiCondensed"/>
              <a:sym typeface="Barlow SemiCondensed"/>
            </a:endParaRPr>
          </a:p>
          <a:p>
            <a:pPr algn="l">
              <a:lnSpc>
                <a:spcPts val="6221"/>
              </a:lnSpc>
            </a:pPr>
            <a:endParaRPr lang="en-US" sz="4444">
              <a:solidFill>
                <a:srgbClr val="000000"/>
              </a:solidFill>
              <a:latin typeface="Barlow SemiCondensed"/>
              <a:ea typeface="Barlow SemiCondensed"/>
              <a:cs typeface="Barlow SemiCondensed"/>
              <a:sym typeface="Barlow SemiCondensed"/>
            </a:endParaRPr>
          </a:p>
          <a:p>
            <a:pPr algn="l">
              <a:lnSpc>
                <a:spcPts val="6221"/>
              </a:lnSpc>
              <a:spcBef>
                <a:spcPct val="0"/>
              </a:spcBef>
            </a:pPr>
            <a:endParaRPr lang="en-US" sz="4444">
              <a:solidFill>
                <a:srgbClr val="000000"/>
              </a:solidFill>
              <a:latin typeface="Barlow SemiCondensed"/>
              <a:ea typeface="Barlow SemiCondensed"/>
              <a:cs typeface="Barlow SemiCondensed"/>
              <a:sym typeface="Barlow SemiCondensed"/>
            </a:endParaRPr>
          </a:p>
        </p:txBody>
      </p:sp>
      <p:sp>
        <p:nvSpPr>
          <p:cNvPr id="9" name="TextBox 9"/>
          <p:cNvSpPr txBox="1"/>
          <p:nvPr/>
        </p:nvSpPr>
        <p:spPr>
          <a:xfrm>
            <a:off x="9144000" y="1383685"/>
            <a:ext cx="8580743" cy="868059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7061"/>
              </a:lnSpc>
            </a:pPr>
            <a:endParaRPr/>
          </a:p>
          <a:p>
            <a:pPr marL="959496" lvl="1" indent="-479748" algn="l">
              <a:lnSpc>
                <a:spcPts val="6221"/>
              </a:lnSpc>
              <a:buAutoNum type="arabicPeriod"/>
            </a:pPr>
            <a:r>
              <a:rPr lang="en-US" sz="4444">
                <a:solidFill>
                  <a:srgbClr val="000000"/>
                </a:solidFill>
                <a:latin typeface="Barlow SemiCondensed"/>
                <a:ea typeface="Barlow SemiCondensed"/>
                <a:cs typeface="Barlow SemiCondensed"/>
                <a:sym typeface="Barlow SemiCondensed"/>
              </a:rPr>
              <a:t>Onboardingsproces</a:t>
            </a:r>
          </a:p>
          <a:p>
            <a:pPr marL="959496" lvl="1" indent="-479748" algn="l">
              <a:lnSpc>
                <a:spcPts val="6221"/>
              </a:lnSpc>
              <a:buAutoNum type="arabicPeriod"/>
            </a:pPr>
            <a:r>
              <a:rPr lang="en-US" sz="4444">
                <a:solidFill>
                  <a:srgbClr val="000000"/>
                </a:solidFill>
                <a:latin typeface="Barlow SemiCondensed"/>
                <a:ea typeface="Barlow SemiCondensed"/>
                <a:cs typeface="Barlow SemiCondensed"/>
                <a:sym typeface="Barlow SemiCondensed"/>
              </a:rPr>
              <a:t>Check voor keuring</a:t>
            </a:r>
          </a:p>
          <a:p>
            <a:pPr marL="959496" lvl="1" indent="-479748" algn="l">
              <a:lnSpc>
                <a:spcPts val="6221"/>
              </a:lnSpc>
              <a:buAutoNum type="arabicPeriod"/>
            </a:pPr>
            <a:r>
              <a:rPr lang="en-US" sz="4444">
                <a:solidFill>
                  <a:srgbClr val="000000"/>
                </a:solidFill>
                <a:latin typeface="Barlow SemiCondensed"/>
                <a:ea typeface="Barlow SemiCondensed"/>
                <a:cs typeface="Barlow SemiCondensed"/>
                <a:sym typeface="Barlow SemiCondensed"/>
              </a:rPr>
              <a:t>Keurmeester keurt op locatie</a:t>
            </a:r>
          </a:p>
          <a:p>
            <a:pPr marL="959496" lvl="1" indent="-479748" algn="l">
              <a:lnSpc>
                <a:spcPts val="6221"/>
              </a:lnSpc>
              <a:buAutoNum type="arabicPeriod"/>
            </a:pPr>
            <a:r>
              <a:rPr lang="en-US" sz="4444">
                <a:solidFill>
                  <a:srgbClr val="000000"/>
                </a:solidFill>
                <a:latin typeface="Barlow SemiCondensed"/>
                <a:ea typeface="Barlow SemiCondensed"/>
                <a:cs typeface="Barlow SemiCondensed"/>
                <a:sym typeface="Barlow SemiCondensed"/>
              </a:rPr>
              <a:t>Certification Body (CB) controleert proces en besluit tot wel/geen certificaat</a:t>
            </a:r>
          </a:p>
          <a:p>
            <a:pPr marL="959496" lvl="1" indent="-479748" algn="l">
              <a:lnSpc>
                <a:spcPts val="6221"/>
              </a:lnSpc>
              <a:buAutoNum type="arabicPeriod"/>
            </a:pPr>
            <a:r>
              <a:rPr lang="en-US" sz="4444">
                <a:solidFill>
                  <a:srgbClr val="000000"/>
                </a:solidFill>
                <a:latin typeface="Barlow SemiCondensed"/>
                <a:ea typeface="Barlow SemiCondensed"/>
                <a:cs typeface="Barlow SemiCondensed"/>
                <a:sym typeface="Barlow SemiCondensed"/>
              </a:rPr>
              <a:t>Uitreiking certificaat direct na groen licht CB</a:t>
            </a:r>
          </a:p>
          <a:p>
            <a:pPr algn="l">
              <a:lnSpc>
                <a:spcPts val="6221"/>
              </a:lnSpc>
            </a:pPr>
            <a:endParaRPr lang="en-US" sz="4444">
              <a:solidFill>
                <a:srgbClr val="000000"/>
              </a:solidFill>
              <a:latin typeface="Barlow SemiCondensed"/>
              <a:ea typeface="Barlow SemiCondensed"/>
              <a:cs typeface="Barlow SemiCondensed"/>
              <a:sym typeface="Barlow SemiCondensed"/>
            </a:endParaRPr>
          </a:p>
          <a:p>
            <a:pPr algn="l">
              <a:lnSpc>
                <a:spcPts val="6221"/>
              </a:lnSpc>
            </a:pPr>
            <a:endParaRPr lang="en-US" sz="4444">
              <a:solidFill>
                <a:srgbClr val="000000"/>
              </a:solidFill>
              <a:latin typeface="Barlow SemiCondensed"/>
              <a:ea typeface="Barlow SemiCondensed"/>
              <a:cs typeface="Barlow SemiCondensed"/>
              <a:sym typeface="Barlow SemiCondensed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-696782" flipV="1">
            <a:off x="11524564" y="-7248209"/>
            <a:ext cx="11370969" cy="10192543"/>
          </a:xfrm>
          <a:custGeom>
            <a:avLst/>
            <a:gdLst/>
            <a:ahLst/>
            <a:cxnLst/>
            <a:rect l="l" t="t" r="r" b="b"/>
            <a:pathLst>
              <a:path w="11370969" h="10192543">
                <a:moveTo>
                  <a:pt x="0" y="10192544"/>
                </a:moveTo>
                <a:lnTo>
                  <a:pt x="11370969" y="10192544"/>
                </a:lnTo>
                <a:lnTo>
                  <a:pt x="11370969" y="0"/>
                </a:lnTo>
                <a:lnTo>
                  <a:pt x="0" y="0"/>
                </a:lnTo>
                <a:lnTo>
                  <a:pt x="0" y="10192544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nl-NL"/>
          </a:p>
        </p:txBody>
      </p:sp>
      <p:sp>
        <p:nvSpPr>
          <p:cNvPr id="3" name="Freeform 3"/>
          <p:cNvSpPr/>
          <p:nvPr/>
        </p:nvSpPr>
        <p:spPr>
          <a:xfrm>
            <a:off x="15526590" y="115317"/>
            <a:ext cx="540236" cy="681061"/>
          </a:xfrm>
          <a:custGeom>
            <a:avLst/>
            <a:gdLst/>
            <a:ahLst/>
            <a:cxnLst/>
            <a:rect l="l" t="t" r="r" b="b"/>
            <a:pathLst>
              <a:path w="540236" h="681061">
                <a:moveTo>
                  <a:pt x="0" y="0"/>
                </a:moveTo>
                <a:lnTo>
                  <a:pt x="540236" y="0"/>
                </a:lnTo>
                <a:lnTo>
                  <a:pt x="540236" y="681061"/>
                </a:lnTo>
                <a:lnTo>
                  <a:pt x="0" y="681061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nl-NL"/>
          </a:p>
        </p:txBody>
      </p:sp>
      <p:sp>
        <p:nvSpPr>
          <p:cNvPr id="4" name="Freeform 4"/>
          <p:cNvSpPr/>
          <p:nvPr/>
        </p:nvSpPr>
        <p:spPr>
          <a:xfrm>
            <a:off x="16292270" y="115317"/>
            <a:ext cx="757408" cy="681061"/>
          </a:xfrm>
          <a:custGeom>
            <a:avLst/>
            <a:gdLst/>
            <a:ahLst/>
            <a:cxnLst/>
            <a:rect l="l" t="t" r="r" b="b"/>
            <a:pathLst>
              <a:path w="757408" h="681061">
                <a:moveTo>
                  <a:pt x="0" y="0"/>
                </a:moveTo>
                <a:lnTo>
                  <a:pt x="757408" y="0"/>
                </a:lnTo>
                <a:lnTo>
                  <a:pt x="757408" y="681061"/>
                </a:lnTo>
                <a:lnTo>
                  <a:pt x="0" y="681061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/>
            </a:stretch>
          </a:blipFill>
        </p:spPr>
        <p:txBody>
          <a:bodyPr/>
          <a:lstStyle/>
          <a:p>
            <a:endParaRPr lang="nl-NL"/>
          </a:p>
        </p:txBody>
      </p:sp>
      <p:sp>
        <p:nvSpPr>
          <p:cNvPr id="5" name="Freeform 5"/>
          <p:cNvSpPr/>
          <p:nvPr/>
        </p:nvSpPr>
        <p:spPr>
          <a:xfrm>
            <a:off x="17210048" y="135247"/>
            <a:ext cx="661131" cy="661131"/>
          </a:xfrm>
          <a:custGeom>
            <a:avLst/>
            <a:gdLst/>
            <a:ahLst/>
            <a:cxnLst/>
            <a:rect l="l" t="t" r="r" b="b"/>
            <a:pathLst>
              <a:path w="661131" h="661131">
                <a:moveTo>
                  <a:pt x="0" y="0"/>
                </a:moveTo>
                <a:lnTo>
                  <a:pt x="661131" y="0"/>
                </a:lnTo>
                <a:lnTo>
                  <a:pt x="661131" y="661131"/>
                </a:lnTo>
                <a:lnTo>
                  <a:pt x="0" y="661131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/>
            </a:stretch>
          </a:blipFill>
        </p:spPr>
        <p:txBody>
          <a:bodyPr/>
          <a:lstStyle/>
          <a:p>
            <a:endParaRPr lang="nl-NL"/>
          </a:p>
        </p:txBody>
      </p:sp>
      <p:sp>
        <p:nvSpPr>
          <p:cNvPr id="6" name="Freeform 6"/>
          <p:cNvSpPr/>
          <p:nvPr/>
        </p:nvSpPr>
        <p:spPr>
          <a:xfrm>
            <a:off x="-730620" y="6686143"/>
            <a:ext cx="20815263" cy="3477884"/>
          </a:xfrm>
          <a:custGeom>
            <a:avLst/>
            <a:gdLst/>
            <a:ahLst/>
            <a:cxnLst/>
            <a:rect l="l" t="t" r="r" b="b"/>
            <a:pathLst>
              <a:path w="20815263" h="3477884">
                <a:moveTo>
                  <a:pt x="0" y="0"/>
                </a:moveTo>
                <a:lnTo>
                  <a:pt x="20815263" y="0"/>
                </a:lnTo>
                <a:lnTo>
                  <a:pt x="20815263" y="3477884"/>
                </a:lnTo>
                <a:lnTo>
                  <a:pt x="0" y="3477884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nl-NL"/>
          </a:p>
        </p:txBody>
      </p:sp>
      <p:sp>
        <p:nvSpPr>
          <p:cNvPr id="7" name="Freeform 7"/>
          <p:cNvSpPr/>
          <p:nvPr/>
        </p:nvSpPr>
        <p:spPr>
          <a:xfrm>
            <a:off x="-1853983" y="5703181"/>
            <a:ext cx="20815263" cy="3477884"/>
          </a:xfrm>
          <a:custGeom>
            <a:avLst/>
            <a:gdLst/>
            <a:ahLst/>
            <a:cxnLst/>
            <a:rect l="l" t="t" r="r" b="b"/>
            <a:pathLst>
              <a:path w="20815263" h="3477884">
                <a:moveTo>
                  <a:pt x="0" y="0"/>
                </a:moveTo>
                <a:lnTo>
                  <a:pt x="20815264" y="0"/>
                </a:lnTo>
                <a:lnTo>
                  <a:pt x="20815264" y="3477884"/>
                </a:lnTo>
                <a:lnTo>
                  <a:pt x="0" y="3477884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nl-NL"/>
          </a:p>
        </p:txBody>
      </p:sp>
      <p:sp>
        <p:nvSpPr>
          <p:cNvPr id="8" name="TextBox 8"/>
          <p:cNvSpPr txBox="1"/>
          <p:nvPr/>
        </p:nvSpPr>
        <p:spPr>
          <a:xfrm>
            <a:off x="1844687" y="2526542"/>
            <a:ext cx="13681903" cy="623076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959496" lvl="1" indent="-479748" algn="l">
              <a:lnSpc>
                <a:spcPts val="6221"/>
              </a:lnSpc>
              <a:buFont typeface="Arial"/>
              <a:buChar char="•"/>
            </a:pPr>
            <a:r>
              <a:rPr lang="en-US" sz="4444">
                <a:solidFill>
                  <a:srgbClr val="000000"/>
                </a:solidFill>
                <a:latin typeface="Barlow SemiCondensed"/>
                <a:ea typeface="Barlow SemiCondensed"/>
                <a:cs typeface="Barlow SemiCondensed"/>
                <a:sym typeface="Barlow SemiCondensed"/>
              </a:rPr>
              <a:t>“Mijn Green Key”</a:t>
            </a:r>
          </a:p>
          <a:p>
            <a:pPr marL="959496" lvl="1" indent="-479748" algn="l">
              <a:lnSpc>
                <a:spcPts val="6221"/>
              </a:lnSpc>
              <a:buFont typeface="Arial"/>
              <a:buChar char="•"/>
            </a:pPr>
            <a:r>
              <a:rPr lang="en-US" sz="4444">
                <a:solidFill>
                  <a:srgbClr val="000000"/>
                </a:solidFill>
                <a:latin typeface="Barlow SemiCondensed"/>
                <a:ea typeface="Barlow SemiCondensed"/>
                <a:cs typeface="Barlow SemiCondensed"/>
                <a:sym typeface="Barlow SemiCondensed"/>
              </a:rPr>
              <a:t>Gebruik onze kennis en die van de keurmeesters</a:t>
            </a:r>
          </a:p>
          <a:p>
            <a:pPr marL="959496" lvl="1" indent="-479748" algn="l">
              <a:lnSpc>
                <a:spcPts val="6221"/>
              </a:lnSpc>
              <a:buFont typeface="Arial"/>
              <a:buChar char="•"/>
            </a:pPr>
            <a:r>
              <a:rPr lang="en-US" sz="4444">
                <a:solidFill>
                  <a:srgbClr val="000000"/>
                </a:solidFill>
                <a:latin typeface="Barlow SemiCondensed"/>
                <a:ea typeface="Barlow SemiCondensed"/>
                <a:cs typeface="Barlow SemiCondensed"/>
                <a:sym typeface="Barlow SemiCondensed"/>
              </a:rPr>
              <a:t>Neem deel aan live en online kennisbijeenkomsten</a:t>
            </a:r>
          </a:p>
          <a:p>
            <a:pPr marL="959496" lvl="1" indent="-479748" algn="l">
              <a:lnSpc>
                <a:spcPts val="6221"/>
              </a:lnSpc>
              <a:buFont typeface="Arial"/>
              <a:buChar char="•"/>
            </a:pPr>
            <a:r>
              <a:rPr lang="en-US" sz="4444">
                <a:solidFill>
                  <a:srgbClr val="000000"/>
                </a:solidFill>
                <a:latin typeface="Barlow SemiCondensed"/>
                <a:ea typeface="Barlow SemiCondensed"/>
                <a:cs typeface="Barlow SemiCondensed"/>
                <a:sym typeface="Barlow SemiCondensed"/>
              </a:rPr>
              <a:t>Kijk rond in de Green Etalage</a:t>
            </a:r>
          </a:p>
          <a:p>
            <a:pPr marL="959496" lvl="1" indent="-479748" algn="l">
              <a:lnSpc>
                <a:spcPts val="6221"/>
              </a:lnSpc>
              <a:buFont typeface="Arial"/>
              <a:buChar char="•"/>
            </a:pPr>
            <a:r>
              <a:rPr lang="en-US" sz="4444">
                <a:solidFill>
                  <a:srgbClr val="000000"/>
                </a:solidFill>
                <a:latin typeface="Barlow SemiCondensed"/>
                <a:ea typeface="Barlow SemiCondensed"/>
                <a:cs typeface="Barlow SemiCondensed"/>
                <a:sym typeface="Barlow SemiCondensed"/>
              </a:rPr>
              <a:t>E-learning </a:t>
            </a:r>
          </a:p>
          <a:p>
            <a:pPr algn="l">
              <a:lnSpc>
                <a:spcPts val="6221"/>
              </a:lnSpc>
            </a:pPr>
            <a:endParaRPr lang="en-US" sz="4444">
              <a:solidFill>
                <a:srgbClr val="000000"/>
              </a:solidFill>
              <a:latin typeface="Barlow SemiCondensed"/>
              <a:ea typeface="Barlow SemiCondensed"/>
              <a:cs typeface="Barlow SemiCondensed"/>
              <a:sym typeface="Barlow SemiCondensed"/>
            </a:endParaRPr>
          </a:p>
          <a:p>
            <a:pPr algn="l">
              <a:lnSpc>
                <a:spcPts val="6221"/>
              </a:lnSpc>
            </a:pPr>
            <a:endParaRPr lang="en-US" sz="4444">
              <a:solidFill>
                <a:srgbClr val="000000"/>
              </a:solidFill>
              <a:latin typeface="Barlow SemiCondensed"/>
              <a:ea typeface="Barlow SemiCondensed"/>
              <a:cs typeface="Barlow SemiCondensed"/>
              <a:sym typeface="Barlow SemiCondensed"/>
            </a:endParaRPr>
          </a:p>
          <a:p>
            <a:pPr algn="l">
              <a:lnSpc>
                <a:spcPts val="6221"/>
              </a:lnSpc>
              <a:spcBef>
                <a:spcPct val="0"/>
              </a:spcBef>
            </a:pPr>
            <a:endParaRPr lang="en-US" sz="4444">
              <a:solidFill>
                <a:srgbClr val="000000"/>
              </a:solidFill>
              <a:latin typeface="Barlow SemiCondensed"/>
              <a:ea typeface="Barlow SemiCondensed"/>
              <a:cs typeface="Barlow SemiCondensed"/>
              <a:sym typeface="Barlow SemiCondensed"/>
            </a:endParaRPr>
          </a:p>
        </p:txBody>
      </p:sp>
      <p:sp>
        <p:nvSpPr>
          <p:cNvPr id="9" name="TextBox 9"/>
          <p:cNvSpPr txBox="1"/>
          <p:nvPr/>
        </p:nvSpPr>
        <p:spPr>
          <a:xfrm>
            <a:off x="7182564" y="333944"/>
            <a:ext cx="3922871" cy="114499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9340"/>
              </a:lnSpc>
            </a:pPr>
            <a:r>
              <a:rPr lang="en-US" sz="6671" b="1">
                <a:solidFill>
                  <a:srgbClr val="009933"/>
                </a:solidFill>
                <a:latin typeface="Barlow SemiCondensed Bold"/>
                <a:ea typeface="Barlow SemiCondensed Bold"/>
                <a:cs typeface="Barlow SemiCondensed Bold"/>
                <a:sym typeface="Barlow SemiCondensed Bold"/>
              </a:rPr>
              <a:t>Onboarding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-696782" flipV="1">
            <a:off x="11524564" y="-7248209"/>
            <a:ext cx="11370969" cy="10192543"/>
          </a:xfrm>
          <a:custGeom>
            <a:avLst/>
            <a:gdLst/>
            <a:ahLst/>
            <a:cxnLst/>
            <a:rect l="l" t="t" r="r" b="b"/>
            <a:pathLst>
              <a:path w="11370969" h="10192543">
                <a:moveTo>
                  <a:pt x="0" y="10192544"/>
                </a:moveTo>
                <a:lnTo>
                  <a:pt x="11370969" y="10192544"/>
                </a:lnTo>
                <a:lnTo>
                  <a:pt x="11370969" y="0"/>
                </a:lnTo>
                <a:lnTo>
                  <a:pt x="0" y="0"/>
                </a:lnTo>
                <a:lnTo>
                  <a:pt x="0" y="10192544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nl-NL"/>
          </a:p>
        </p:txBody>
      </p:sp>
      <p:sp>
        <p:nvSpPr>
          <p:cNvPr id="3" name="Freeform 3"/>
          <p:cNvSpPr/>
          <p:nvPr/>
        </p:nvSpPr>
        <p:spPr>
          <a:xfrm>
            <a:off x="15526590" y="115317"/>
            <a:ext cx="540236" cy="681061"/>
          </a:xfrm>
          <a:custGeom>
            <a:avLst/>
            <a:gdLst/>
            <a:ahLst/>
            <a:cxnLst/>
            <a:rect l="l" t="t" r="r" b="b"/>
            <a:pathLst>
              <a:path w="540236" h="681061">
                <a:moveTo>
                  <a:pt x="0" y="0"/>
                </a:moveTo>
                <a:lnTo>
                  <a:pt x="540236" y="0"/>
                </a:lnTo>
                <a:lnTo>
                  <a:pt x="540236" y="681061"/>
                </a:lnTo>
                <a:lnTo>
                  <a:pt x="0" y="681061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nl-NL"/>
          </a:p>
        </p:txBody>
      </p:sp>
      <p:sp>
        <p:nvSpPr>
          <p:cNvPr id="4" name="Freeform 4"/>
          <p:cNvSpPr/>
          <p:nvPr/>
        </p:nvSpPr>
        <p:spPr>
          <a:xfrm>
            <a:off x="16292270" y="115317"/>
            <a:ext cx="757408" cy="681061"/>
          </a:xfrm>
          <a:custGeom>
            <a:avLst/>
            <a:gdLst/>
            <a:ahLst/>
            <a:cxnLst/>
            <a:rect l="l" t="t" r="r" b="b"/>
            <a:pathLst>
              <a:path w="757408" h="681061">
                <a:moveTo>
                  <a:pt x="0" y="0"/>
                </a:moveTo>
                <a:lnTo>
                  <a:pt x="757408" y="0"/>
                </a:lnTo>
                <a:lnTo>
                  <a:pt x="757408" y="681061"/>
                </a:lnTo>
                <a:lnTo>
                  <a:pt x="0" y="681061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/>
            </a:stretch>
          </a:blipFill>
        </p:spPr>
        <p:txBody>
          <a:bodyPr/>
          <a:lstStyle/>
          <a:p>
            <a:endParaRPr lang="nl-NL"/>
          </a:p>
        </p:txBody>
      </p:sp>
      <p:sp>
        <p:nvSpPr>
          <p:cNvPr id="5" name="Freeform 5"/>
          <p:cNvSpPr/>
          <p:nvPr/>
        </p:nvSpPr>
        <p:spPr>
          <a:xfrm>
            <a:off x="17210048" y="135247"/>
            <a:ext cx="661131" cy="661131"/>
          </a:xfrm>
          <a:custGeom>
            <a:avLst/>
            <a:gdLst/>
            <a:ahLst/>
            <a:cxnLst/>
            <a:rect l="l" t="t" r="r" b="b"/>
            <a:pathLst>
              <a:path w="661131" h="661131">
                <a:moveTo>
                  <a:pt x="0" y="0"/>
                </a:moveTo>
                <a:lnTo>
                  <a:pt x="661131" y="0"/>
                </a:lnTo>
                <a:lnTo>
                  <a:pt x="661131" y="661131"/>
                </a:lnTo>
                <a:lnTo>
                  <a:pt x="0" y="661131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/>
            </a:stretch>
          </a:blipFill>
        </p:spPr>
        <p:txBody>
          <a:bodyPr/>
          <a:lstStyle/>
          <a:p>
            <a:endParaRPr lang="nl-NL"/>
          </a:p>
        </p:txBody>
      </p:sp>
      <p:sp>
        <p:nvSpPr>
          <p:cNvPr id="6" name="Freeform 6"/>
          <p:cNvSpPr/>
          <p:nvPr/>
        </p:nvSpPr>
        <p:spPr>
          <a:xfrm>
            <a:off x="-730620" y="6686143"/>
            <a:ext cx="20815263" cy="3477884"/>
          </a:xfrm>
          <a:custGeom>
            <a:avLst/>
            <a:gdLst/>
            <a:ahLst/>
            <a:cxnLst/>
            <a:rect l="l" t="t" r="r" b="b"/>
            <a:pathLst>
              <a:path w="20815263" h="3477884">
                <a:moveTo>
                  <a:pt x="0" y="0"/>
                </a:moveTo>
                <a:lnTo>
                  <a:pt x="20815263" y="0"/>
                </a:lnTo>
                <a:lnTo>
                  <a:pt x="20815263" y="3477884"/>
                </a:lnTo>
                <a:lnTo>
                  <a:pt x="0" y="3477884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nl-NL"/>
          </a:p>
        </p:txBody>
      </p:sp>
      <p:sp>
        <p:nvSpPr>
          <p:cNvPr id="7" name="TextBox 7"/>
          <p:cNvSpPr txBox="1"/>
          <p:nvPr/>
        </p:nvSpPr>
        <p:spPr>
          <a:xfrm>
            <a:off x="6053554" y="333944"/>
            <a:ext cx="6180892" cy="114499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9340"/>
              </a:lnSpc>
            </a:pPr>
            <a:r>
              <a:rPr lang="en-US" sz="6671" b="1">
                <a:solidFill>
                  <a:srgbClr val="009933"/>
                </a:solidFill>
                <a:latin typeface="Barlow SemiCondensed Bold"/>
                <a:ea typeface="Barlow SemiCondensed Bold"/>
                <a:cs typeface="Barlow SemiCondensed Bold"/>
                <a:sym typeface="Barlow SemiCondensed Bold"/>
              </a:rPr>
              <a:t>Certification Body</a:t>
            </a:r>
          </a:p>
        </p:txBody>
      </p:sp>
      <p:sp>
        <p:nvSpPr>
          <p:cNvPr id="8" name="Freeform 8"/>
          <p:cNvSpPr/>
          <p:nvPr/>
        </p:nvSpPr>
        <p:spPr>
          <a:xfrm>
            <a:off x="-1853983" y="5703181"/>
            <a:ext cx="20815263" cy="3477884"/>
          </a:xfrm>
          <a:custGeom>
            <a:avLst/>
            <a:gdLst/>
            <a:ahLst/>
            <a:cxnLst/>
            <a:rect l="l" t="t" r="r" b="b"/>
            <a:pathLst>
              <a:path w="20815263" h="3477884">
                <a:moveTo>
                  <a:pt x="0" y="0"/>
                </a:moveTo>
                <a:lnTo>
                  <a:pt x="20815264" y="0"/>
                </a:lnTo>
                <a:lnTo>
                  <a:pt x="20815264" y="3477884"/>
                </a:lnTo>
                <a:lnTo>
                  <a:pt x="0" y="3477884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nl-NL"/>
          </a:p>
        </p:txBody>
      </p:sp>
      <p:sp>
        <p:nvSpPr>
          <p:cNvPr id="9" name="TextBox 9"/>
          <p:cNvSpPr txBox="1"/>
          <p:nvPr/>
        </p:nvSpPr>
        <p:spPr>
          <a:xfrm>
            <a:off x="1844687" y="2398411"/>
            <a:ext cx="13805585" cy="701181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959496" lvl="1" indent="-479748" algn="l">
              <a:lnSpc>
                <a:spcPts val="6221"/>
              </a:lnSpc>
              <a:buFont typeface="Arial"/>
              <a:buChar char="•"/>
            </a:pPr>
            <a:r>
              <a:rPr lang="en-US" sz="4444">
                <a:solidFill>
                  <a:srgbClr val="000000"/>
                </a:solidFill>
                <a:latin typeface="Barlow SemiCondensed"/>
                <a:ea typeface="Barlow SemiCondensed"/>
                <a:cs typeface="Barlow SemiCondensed"/>
                <a:sym typeface="Barlow SemiCondensed"/>
              </a:rPr>
              <a:t>Extra check</a:t>
            </a:r>
          </a:p>
          <a:p>
            <a:pPr marL="959496" lvl="1" indent="-479748" algn="l">
              <a:lnSpc>
                <a:spcPts val="6221"/>
              </a:lnSpc>
              <a:buFont typeface="Arial"/>
              <a:buChar char="•"/>
            </a:pPr>
            <a:r>
              <a:rPr lang="en-US" sz="4444">
                <a:solidFill>
                  <a:srgbClr val="000000"/>
                </a:solidFill>
                <a:latin typeface="Barlow SemiCondensed"/>
                <a:ea typeface="Barlow SemiCondensed"/>
                <a:cs typeface="Barlow SemiCondensed"/>
                <a:sym typeface="Barlow SemiCondensed"/>
              </a:rPr>
              <a:t>Checkt niet op inhoud</a:t>
            </a:r>
          </a:p>
          <a:p>
            <a:pPr marL="959496" lvl="1" indent="-479748" algn="l">
              <a:lnSpc>
                <a:spcPts val="6221"/>
              </a:lnSpc>
              <a:buFont typeface="Arial"/>
              <a:buChar char="•"/>
            </a:pPr>
            <a:r>
              <a:rPr lang="en-US" sz="4444">
                <a:solidFill>
                  <a:srgbClr val="000000"/>
                </a:solidFill>
                <a:latin typeface="Barlow SemiCondensed"/>
                <a:ea typeface="Barlow SemiCondensed"/>
                <a:cs typeface="Barlow SemiCondensed"/>
                <a:sym typeface="Barlow SemiCondensed"/>
              </a:rPr>
              <a:t>Checkt op goed verlopen van het proces</a:t>
            </a:r>
          </a:p>
          <a:p>
            <a:pPr marL="959496" lvl="1" indent="-479748" algn="l">
              <a:lnSpc>
                <a:spcPts val="6221"/>
              </a:lnSpc>
              <a:buFont typeface="Arial"/>
              <a:buChar char="•"/>
            </a:pPr>
            <a:r>
              <a:rPr lang="en-US" sz="4444">
                <a:solidFill>
                  <a:srgbClr val="000000"/>
                </a:solidFill>
                <a:latin typeface="Barlow SemiCondensed"/>
                <a:ea typeface="Barlow SemiCondensed"/>
                <a:cs typeface="Barlow SemiCondensed"/>
                <a:sym typeface="Barlow SemiCondensed"/>
              </a:rPr>
              <a:t>Staat los van schema eigenaar </a:t>
            </a:r>
          </a:p>
          <a:p>
            <a:pPr marL="959496" lvl="1" indent="-479748" algn="l">
              <a:lnSpc>
                <a:spcPts val="6221"/>
              </a:lnSpc>
              <a:buFont typeface="Arial"/>
              <a:buChar char="•"/>
            </a:pPr>
            <a:r>
              <a:rPr lang="en-US" sz="4444">
                <a:solidFill>
                  <a:srgbClr val="000000"/>
                </a:solidFill>
                <a:latin typeface="Barlow SemiCondensed"/>
                <a:ea typeface="Barlow SemiCondensed"/>
                <a:cs typeface="Barlow SemiCondensed"/>
                <a:sym typeface="Barlow SemiCondensed"/>
              </a:rPr>
              <a:t>Staat los van 3rd party keurmeester</a:t>
            </a:r>
          </a:p>
          <a:p>
            <a:pPr marL="959496" lvl="1" indent="-479748" algn="l">
              <a:lnSpc>
                <a:spcPts val="6221"/>
              </a:lnSpc>
              <a:buFont typeface="Arial"/>
              <a:buChar char="•"/>
            </a:pPr>
            <a:r>
              <a:rPr lang="en-US" sz="4444">
                <a:solidFill>
                  <a:srgbClr val="000000"/>
                </a:solidFill>
                <a:latin typeface="Barlow SemiCondensed"/>
                <a:ea typeface="Barlow SemiCondensed"/>
                <a:cs typeface="Barlow SemiCondensed"/>
                <a:sym typeface="Barlow SemiCondensed"/>
              </a:rPr>
              <a:t>Wordt op dit moment opgericht</a:t>
            </a:r>
          </a:p>
          <a:p>
            <a:pPr algn="l">
              <a:lnSpc>
                <a:spcPts val="6221"/>
              </a:lnSpc>
            </a:pPr>
            <a:endParaRPr lang="en-US" sz="4444">
              <a:solidFill>
                <a:srgbClr val="000000"/>
              </a:solidFill>
              <a:latin typeface="Barlow SemiCondensed"/>
              <a:ea typeface="Barlow SemiCondensed"/>
              <a:cs typeface="Barlow SemiCondensed"/>
              <a:sym typeface="Barlow SemiCondensed"/>
            </a:endParaRPr>
          </a:p>
          <a:p>
            <a:pPr algn="l">
              <a:lnSpc>
                <a:spcPts val="6221"/>
              </a:lnSpc>
            </a:pPr>
            <a:endParaRPr lang="en-US" sz="4444">
              <a:solidFill>
                <a:srgbClr val="000000"/>
              </a:solidFill>
              <a:latin typeface="Barlow SemiCondensed"/>
              <a:ea typeface="Barlow SemiCondensed"/>
              <a:cs typeface="Barlow SemiCondensed"/>
              <a:sym typeface="Barlow SemiCondensed"/>
            </a:endParaRPr>
          </a:p>
          <a:p>
            <a:pPr algn="l">
              <a:lnSpc>
                <a:spcPts val="6221"/>
              </a:lnSpc>
              <a:spcBef>
                <a:spcPct val="0"/>
              </a:spcBef>
            </a:pPr>
            <a:endParaRPr lang="en-US" sz="4444">
              <a:solidFill>
                <a:srgbClr val="000000"/>
              </a:solidFill>
              <a:latin typeface="Barlow SemiCondensed"/>
              <a:ea typeface="Barlow SemiCondensed"/>
              <a:cs typeface="Barlow SemiCondensed"/>
              <a:sym typeface="Barlow SemiCondensed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-696782" flipV="1">
            <a:off x="11524564" y="-7248209"/>
            <a:ext cx="11370969" cy="10192543"/>
          </a:xfrm>
          <a:custGeom>
            <a:avLst/>
            <a:gdLst/>
            <a:ahLst/>
            <a:cxnLst/>
            <a:rect l="l" t="t" r="r" b="b"/>
            <a:pathLst>
              <a:path w="11370969" h="10192543">
                <a:moveTo>
                  <a:pt x="0" y="10192544"/>
                </a:moveTo>
                <a:lnTo>
                  <a:pt x="11370969" y="10192544"/>
                </a:lnTo>
                <a:lnTo>
                  <a:pt x="11370969" y="0"/>
                </a:lnTo>
                <a:lnTo>
                  <a:pt x="0" y="0"/>
                </a:lnTo>
                <a:lnTo>
                  <a:pt x="0" y="10192544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nl-NL"/>
          </a:p>
        </p:txBody>
      </p:sp>
      <p:sp>
        <p:nvSpPr>
          <p:cNvPr id="3" name="Freeform 3"/>
          <p:cNvSpPr/>
          <p:nvPr/>
        </p:nvSpPr>
        <p:spPr>
          <a:xfrm>
            <a:off x="15526590" y="115317"/>
            <a:ext cx="540236" cy="681061"/>
          </a:xfrm>
          <a:custGeom>
            <a:avLst/>
            <a:gdLst/>
            <a:ahLst/>
            <a:cxnLst/>
            <a:rect l="l" t="t" r="r" b="b"/>
            <a:pathLst>
              <a:path w="540236" h="681061">
                <a:moveTo>
                  <a:pt x="0" y="0"/>
                </a:moveTo>
                <a:lnTo>
                  <a:pt x="540236" y="0"/>
                </a:lnTo>
                <a:lnTo>
                  <a:pt x="540236" y="681061"/>
                </a:lnTo>
                <a:lnTo>
                  <a:pt x="0" y="681061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nl-NL"/>
          </a:p>
        </p:txBody>
      </p:sp>
      <p:sp>
        <p:nvSpPr>
          <p:cNvPr id="4" name="Freeform 4"/>
          <p:cNvSpPr/>
          <p:nvPr/>
        </p:nvSpPr>
        <p:spPr>
          <a:xfrm>
            <a:off x="16292270" y="115317"/>
            <a:ext cx="757408" cy="681061"/>
          </a:xfrm>
          <a:custGeom>
            <a:avLst/>
            <a:gdLst/>
            <a:ahLst/>
            <a:cxnLst/>
            <a:rect l="l" t="t" r="r" b="b"/>
            <a:pathLst>
              <a:path w="757408" h="681061">
                <a:moveTo>
                  <a:pt x="0" y="0"/>
                </a:moveTo>
                <a:lnTo>
                  <a:pt x="757408" y="0"/>
                </a:lnTo>
                <a:lnTo>
                  <a:pt x="757408" y="681061"/>
                </a:lnTo>
                <a:lnTo>
                  <a:pt x="0" y="681061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/>
            </a:stretch>
          </a:blipFill>
        </p:spPr>
        <p:txBody>
          <a:bodyPr/>
          <a:lstStyle/>
          <a:p>
            <a:endParaRPr lang="nl-NL"/>
          </a:p>
        </p:txBody>
      </p:sp>
      <p:sp>
        <p:nvSpPr>
          <p:cNvPr id="5" name="Freeform 5"/>
          <p:cNvSpPr/>
          <p:nvPr/>
        </p:nvSpPr>
        <p:spPr>
          <a:xfrm>
            <a:off x="17210048" y="135247"/>
            <a:ext cx="661131" cy="661131"/>
          </a:xfrm>
          <a:custGeom>
            <a:avLst/>
            <a:gdLst/>
            <a:ahLst/>
            <a:cxnLst/>
            <a:rect l="l" t="t" r="r" b="b"/>
            <a:pathLst>
              <a:path w="661131" h="661131">
                <a:moveTo>
                  <a:pt x="0" y="0"/>
                </a:moveTo>
                <a:lnTo>
                  <a:pt x="661131" y="0"/>
                </a:lnTo>
                <a:lnTo>
                  <a:pt x="661131" y="661131"/>
                </a:lnTo>
                <a:lnTo>
                  <a:pt x="0" y="661131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/>
            </a:stretch>
          </a:blipFill>
        </p:spPr>
        <p:txBody>
          <a:bodyPr/>
          <a:lstStyle/>
          <a:p>
            <a:endParaRPr lang="nl-NL"/>
          </a:p>
        </p:txBody>
      </p:sp>
      <p:sp>
        <p:nvSpPr>
          <p:cNvPr id="6" name="Freeform 6"/>
          <p:cNvSpPr/>
          <p:nvPr/>
        </p:nvSpPr>
        <p:spPr>
          <a:xfrm>
            <a:off x="-730620" y="6686143"/>
            <a:ext cx="20815263" cy="3477884"/>
          </a:xfrm>
          <a:custGeom>
            <a:avLst/>
            <a:gdLst/>
            <a:ahLst/>
            <a:cxnLst/>
            <a:rect l="l" t="t" r="r" b="b"/>
            <a:pathLst>
              <a:path w="20815263" h="3477884">
                <a:moveTo>
                  <a:pt x="0" y="0"/>
                </a:moveTo>
                <a:lnTo>
                  <a:pt x="20815263" y="0"/>
                </a:lnTo>
                <a:lnTo>
                  <a:pt x="20815263" y="3477884"/>
                </a:lnTo>
                <a:lnTo>
                  <a:pt x="0" y="3477884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nl-NL"/>
          </a:p>
        </p:txBody>
      </p:sp>
      <p:sp>
        <p:nvSpPr>
          <p:cNvPr id="7" name="TextBox 7"/>
          <p:cNvSpPr txBox="1"/>
          <p:nvPr/>
        </p:nvSpPr>
        <p:spPr>
          <a:xfrm>
            <a:off x="3995321" y="343469"/>
            <a:ext cx="10297359" cy="101291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8220"/>
              </a:lnSpc>
            </a:pPr>
            <a:r>
              <a:rPr lang="en-US" sz="5871" b="1">
                <a:solidFill>
                  <a:srgbClr val="009933"/>
                </a:solidFill>
                <a:latin typeface="Barlow SemiCondensed Bold"/>
                <a:ea typeface="Barlow SemiCondensed Bold"/>
                <a:cs typeface="Barlow SemiCondensed Bold"/>
                <a:sym typeface="Barlow SemiCondensed Bold"/>
              </a:rPr>
              <a:t>Geaccrediteerde inhoud keurmerk</a:t>
            </a:r>
          </a:p>
        </p:txBody>
      </p:sp>
      <p:sp>
        <p:nvSpPr>
          <p:cNvPr id="8" name="Freeform 8"/>
          <p:cNvSpPr/>
          <p:nvPr/>
        </p:nvSpPr>
        <p:spPr>
          <a:xfrm>
            <a:off x="-1853983" y="5703181"/>
            <a:ext cx="20815263" cy="3477884"/>
          </a:xfrm>
          <a:custGeom>
            <a:avLst/>
            <a:gdLst/>
            <a:ahLst/>
            <a:cxnLst/>
            <a:rect l="l" t="t" r="r" b="b"/>
            <a:pathLst>
              <a:path w="20815263" h="3477884">
                <a:moveTo>
                  <a:pt x="0" y="0"/>
                </a:moveTo>
                <a:lnTo>
                  <a:pt x="20815264" y="0"/>
                </a:lnTo>
                <a:lnTo>
                  <a:pt x="20815264" y="3477884"/>
                </a:lnTo>
                <a:lnTo>
                  <a:pt x="0" y="3477884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nl-NL"/>
          </a:p>
        </p:txBody>
      </p:sp>
      <p:sp>
        <p:nvSpPr>
          <p:cNvPr id="9" name="TextBox 9"/>
          <p:cNvSpPr txBox="1"/>
          <p:nvPr/>
        </p:nvSpPr>
        <p:spPr>
          <a:xfrm>
            <a:off x="1650856" y="1702841"/>
            <a:ext cx="13805585" cy="701181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6221"/>
              </a:lnSpc>
            </a:pPr>
            <a:r>
              <a:rPr lang="en-US" sz="4444" b="1">
                <a:solidFill>
                  <a:srgbClr val="000000"/>
                </a:solidFill>
                <a:latin typeface="Barlow SemiCondensed Bold"/>
                <a:ea typeface="Barlow SemiCondensed Bold"/>
                <a:cs typeface="Barlow SemiCondensed Bold"/>
                <a:sym typeface="Barlow SemiCondensed Bold"/>
              </a:rPr>
              <a:t>Scope </a:t>
            </a:r>
          </a:p>
          <a:p>
            <a:pPr marL="959496" lvl="1" indent="-479748" algn="l">
              <a:lnSpc>
                <a:spcPts val="6221"/>
              </a:lnSpc>
              <a:buFont typeface="Arial"/>
              <a:buChar char="•"/>
            </a:pPr>
            <a:r>
              <a:rPr lang="en-US" sz="4444">
                <a:solidFill>
                  <a:srgbClr val="000000"/>
                </a:solidFill>
                <a:latin typeface="Barlow SemiCondensed"/>
                <a:ea typeface="Barlow SemiCondensed"/>
                <a:cs typeface="Barlow SemiCondensed"/>
                <a:sym typeface="Barlow SemiCondensed"/>
              </a:rPr>
              <a:t>Voor welke bedrijfsgroepen?</a:t>
            </a:r>
          </a:p>
          <a:p>
            <a:pPr algn="l">
              <a:lnSpc>
                <a:spcPts val="6221"/>
              </a:lnSpc>
            </a:pPr>
            <a:r>
              <a:rPr lang="en-US" sz="4444" b="1">
                <a:solidFill>
                  <a:srgbClr val="000000"/>
                </a:solidFill>
                <a:latin typeface="Barlow SemiCondensed Bold"/>
                <a:ea typeface="Barlow SemiCondensed Bold"/>
                <a:cs typeface="Barlow SemiCondensed Bold"/>
                <a:sym typeface="Barlow SemiCondensed Bold"/>
              </a:rPr>
              <a:t>Inhoud van de criteria</a:t>
            </a:r>
          </a:p>
          <a:p>
            <a:pPr marL="959496" lvl="1" indent="-479748" algn="l">
              <a:lnSpc>
                <a:spcPts val="6221"/>
              </a:lnSpc>
              <a:buFont typeface="Arial"/>
              <a:buChar char="•"/>
            </a:pPr>
            <a:r>
              <a:rPr lang="en-US" sz="4444">
                <a:solidFill>
                  <a:srgbClr val="000000"/>
                </a:solidFill>
                <a:latin typeface="Barlow SemiCondensed"/>
                <a:ea typeface="Barlow SemiCondensed"/>
                <a:cs typeface="Barlow SemiCondensed"/>
                <a:sym typeface="Barlow SemiCondensed"/>
              </a:rPr>
              <a:t>Internationale criteria</a:t>
            </a:r>
          </a:p>
          <a:p>
            <a:pPr marL="959496" lvl="1" indent="-479748" algn="l">
              <a:lnSpc>
                <a:spcPts val="6221"/>
              </a:lnSpc>
              <a:buFont typeface="Arial"/>
              <a:buChar char="•"/>
            </a:pPr>
            <a:r>
              <a:rPr lang="en-US" sz="4444">
                <a:solidFill>
                  <a:srgbClr val="000000"/>
                </a:solidFill>
                <a:latin typeface="Barlow SemiCondensed"/>
                <a:ea typeface="Barlow SemiCondensed"/>
                <a:cs typeface="Barlow SemiCondensed"/>
                <a:sym typeface="Barlow SemiCondensed"/>
              </a:rPr>
              <a:t>Waar mogelijk national adaptation</a:t>
            </a:r>
          </a:p>
          <a:p>
            <a:pPr marL="959496" lvl="1" indent="-479748" algn="l">
              <a:lnSpc>
                <a:spcPts val="6221"/>
              </a:lnSpc>
              <a:buFont typeface="Arial"/>
              <a:buChar char="•"/>
            </a:pPr>
            <a:r>
              <a:rPr lang="en-US" sz="4444">
                <a:solidFill>
                  <a:srgbClr val="000000"/>
                </a:solidFill>
                <a:latin typeface="Barlow SemiCondensed"/>
                <a:ea typeface="Barlow SemiCondensed"/>
                <a:cs typeface="Barlow SemiCondensed"/>
                <a:sym typeface="Barlow SemiCondensed"/>
              </a:rPr>
              <a:t>Criteria die bij ons al wetgeving zijn</a:t>
            </a:r>
          </a:p>
          <a:p>
            <a:pPr marL="959496" lvl="1" indent="-479748" algn="l">
              <a:lnSpc>
                <a:spcPts val="6221"/>
              </a:lnSpc>
              <a:buFont typeface="Arial"/>
              <a:buChar char="•"/>
            </a:pPr>
            <a:r>
              <a:rPr lang="en-US" sz="4444">
                <a:solidFill>
                  <a:srgbClr val="000000"/>
                </a:solidFill>
                <a:latin typeface="Barlow SemiCondensed"/>
                <a:ea typeface="Barlow SemiCondensed"/>
                <a:cs typeface="Barlow SemiCondensed"/>
                <a:sym typeface="Barlow SemiCondensed"/>
              </a:rPr>
              <a:t>ESG</a:t>
            </a:r>
          </a:p>
          <a:p>
            <a:pPr algn="l">
              <a:lnSpc>
                <a:spcPts val="6221"/>
              </a:lnSpc>
            </a:pPr>
            <a:endParaRPr lang="en-US" sz="4444">
              <a:solidFill>
                <a:srgbClr val="000000"/>
              </a:solidFill>
              <a:latin typeface="Barlow SemiCondensed"/>
              <a:ea typeface="Barlow SemiCondensed"/>
              <a:cs typeface="Barlow SemiCondensed"/>
              <a:sym typeface="Barlow SemiCondensed"/>
            </a:endParaRPr>
          </a:p>
          <a:p>
            <a:pPr algn="l">
              <a:lnSpc>
                <a:spcPts val="6221"/>
              </a:lnSpc>
              <a:spcBef>
                <a:spcPct val="0"/>
              </a:spcBef>
            </a:pPr>
            <a:endParaRPr lang="en-US" sz="4444">
              <a:solidFill>
                <a:srgbClr val="000000"/>
              </a:solidFill>
              <a:latin typeface="Barlow SemiCondensed"/>
              <a:ea typeface="Barlow SemiCondensed"/>
              <a:cs typeface="Barlow SemiCondensed"/>
              <a:sym typeface="Barlow SemiCondensed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-696782" flipV="1">
            <a:off x="11524564" y="-7248209"/>
            <a:ext cx="11370969" cy="10192543"/>
          </a:xfrm>
          <a:custGeom>
            <a:avLst/>
            <a:gdLst/>
            <a:ahLst/>
            <a:cxnLst/>
            <a:rect l="l" t="t" r="r" b="b"/>
            <a:pathLst>
              <a:path w="11370969" h="10192543">
                <a:moveTo>
                  <a:pt x="0" y="10192544"/>
                </a:moveTo>
                <a:lnTo>
                  <a:pt x="11370969" y="10192544"/>
                </a:lnTo>
                <a:lnTo>
                  <a:pt x="11370969" y="0"/>
                </a:lnTo>
                <a:lnTo>
                  <a:pt x="0" y="0"/>
                </a:lnTo>
                <a:lnTo>
                  <a:pt x="0" y="10192544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nl-NL"/>
          </a:p>
        </p:txBody>
      </p:sp>
      <p:sp>
        <p:nvSpPr>
          <p:cNvPr id="3" name="Freeform 3"/>
          <p:cNvSpPr/>
          <p:nvPr/>
        </p:nvSpPr>
        <p:spPr>
          <a:xfrm>
            <a:off x="15526590" y="115317"/>
            <a:ext cx="540236" cy="681061"/>
          </a:xfrm>
          <a:custGeom>
            <a:avLst/>
            <a:gdLst/>
            <a:ahLst/>
            <a:cxnLst/>
            <a:rect l="l" t="t" r="r" b="b"/>
            <a:pathLst>
              <a:path w="540236" h="681061">
                <a:moveTo>
                  <a:pt x="0" y="0"/>
                </a:moveTo>
                <a:lnTo>
                  <a:pt x="540236" y="0"/>
                </a:lnTo>
                <a:lnTo>
                  <a:pt x="540236" y="681061"/>
                </a:lnTo>
                <a:lnTo>
                  <a:pt x="0" y="681061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nl-NL"/>
          </a:p>
        </p:txBody>
      </p:sp>
      <p:sp>
        <p:nvSpPr>
          <p:cNvPr id="4" name="Freeform 4"/>
          <p:cNvSpPr/>
          <p:nvPr/>
        </p:nvSpPr>
        <p:spPr>
          <a:xfrm>
            <a:off x="16292270" y="115317"/>
            <a:ext cx="757408" cy="681061"/>
          </a:xfrm>
          <a:custGeom>
            <a:avLst/>
            <a:gdLst/>
            <a:ahLst/>
            <a:cxnLst/>
            <a:rect l="l" t="t" r="r" b="b"/>
            <a:pathLst>
              <a:path w="757408" h="681061">
                <a:moveTo>
                  <a:pt x="0" y="0"/>
                </a:moveTo>
                <a:lnTo>
                  <a:pt x="757408" y="0"/>
                </a:lnTo>
                <a:lnTo>
                  <a:pt x="757408" y="681061"/>
                </a:lnTo>
                <a:lnTo>
                  <a:pt x="0" y="681061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/>
            </a:stretch>
          </a:blipFill>
        </p:spPr>
        <p:txBody>
          <a:bodyPr/>
          <a:lstStyle/>
          <a:p>
            <a:endParaRPr lang="nl-NL"/>
          </a:p>
        </p:txBody>
      </p:sp>
      <p:sp>
        <p:nvSpPr>
          <p:cNvPr id="5" name="Freeform 5"/>
          <p:cNvSpPr/>
          <p:nvPr/>
        </p:nvSpPr>
        <p:spPr>
          <a:xfrm>
            <a:off x="17210048" y="135247"/>
            <a:ext cx="661131" cy="661131"/>
          </a:xfrm>
          <a:custGeom>
            <a:avLst/>
            <a:gdLst/>
            <a:ahLst/>
            <a:cxnLst/>
            <a:rect l="l" t="t" r="r" b="b"/>
            <a:pathLst>
              <a:path w="661131" h="661131">
                <a:moveTo>
                  <a:pt x="0" y="0"/>
                </a:moveTo>
                <a:lnTo>
                  <a:pt x="661131" y="0"/>
                </a:lnTo>
                <a:lnTo>
                  <a:pt x="661131" y="661131"/>
                </a:lnTo>
                <a:lnTo>
                  <a:pt x="0" y="661131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/>
            </a:stretch>
          </a:blipFill>
        </p:spPr>
        <p:txBody>
          <a:bodyPr/>
          <a:lstStyle/>
          <a:p>
            <a:endParaRPr lang="nl-NL"/>
          </a:p>
        </p:txBody>
      </p:sp>
      <p:sp>
        <p:nvSpPr>
          <p:cNvPr id="6" name="Freeform 6"/>
          <p:cNvSpPr/>
          <p:nvPr/>
        </p:nvSpPr>
        <p:spPr>
          <a:xfrm>
            <a:off x="-730620" y="6686143"/>
            <a:ext cx="20815263" cy="3477884"/>
          </a:xfrm>
          <a:custGeom>
            <a:avLst/>
            <a:gdLst/>
            <a:ahLst/>
            <a:cxnLst/>
            <a:rect l="l" t="t" r="r" b="b"/>
            <a:pathLst>
              <a:path w="20815263" h="3477884">
                <a:moveTo>
                  <a:pt x="0" y="0"/>
                </a:moveTo>
                <a:lnTo>
                  <a:pt x="20815263" y="0"/>
                </a:lnTo>
                <a:lnTo>
                  <a:pt x="20815263" y="3477884"/>
                </a:lnTo>
                <a:lnTo>
                  <a:pt x="0" y="3477884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nl-NL"/>
          </a:p>
        </p:txBody>
      </p:sp>
      <p:sp>
        <p:nvSpPr>
          <p:cNvPr id="7" name="Freeform 7"/>
          <p:cNvSpPr/>
          <p:nvPr/>
        </p:nvSpPr>
        <p:spPr>
          <a:xfrm>
            <a:off x="-1853983" y="5703181"/>
            <a:ext cx="20815263" cy="3477884"/>
          </a:xfrm>
          <a:custGeom>
            <a:avLst/>
            <a:gdLst/>
            <a:ahLst/>
            <a:cxnLst/>
            <a:rect l="l" t="t" r="r" b="b"/>
            <a:pathLst>
              <a:path w="20815263" h="3477884">
                <a:moveTo>
                  <a:pt x="0" y="0"/>
                </a:moveTo>
                <a:lnTo>
                  <a:pt x="20815264" y="0"/>
                </a:lnTo>
                <a:lnTo>
                  <a:pt x="20815264" y="3477884"/>
                </a:lnTo>
                <a:lnTo>
                  <a:pt x="0" y="3477884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nl-NL"/>
          </a:p>
        </p:txBody>
      </p:sp>
      <p:sp>
        <p:nvSpPr>
          <p:cNvPr id="8" name="TextBox 8"/>
          <p:cNvSpPr txBox="1"/>
          <p:nvPr/>
        </p:nvSpPr>
        <p:spPr>
          <a:xfrm>
            <a:off x="1844687" y="2489933"/>
            <a:ext cx="13805585" cy="388761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959496" lvl="1" indent="-479748" algn="l">
              <a:lnSpc>
                <a:spcPts val="6221"/>
              </a:lnSpc>
              <a:buFont typeface="Arial"/>
              <a:buChar char="•"/>
            </a:pPr>
            <a:r>
              <a:rPr lang="en-US" sz="4444">
                <a:solidFill>
                  <a:srgbClr val="000000"/>
                </a:solidFill>
                <a:latin typeface="Barlow SemiCondensed"/>
                <a:ea typeface="Barlow SemiCondensed"/>
                <a:cs typeface="Barlow SemiCondensed"/>
                <a:sym typeface="Barlow SemiCondensed"/>
              </a:rPr>
              <a:t>Nieuwe criteria liggen nu ter beoordeling bij DANAK</a:t>
            </a:r>
          </a:p>
          <a:p>
            <a:pPr marL="959496" lvl="1" indent="-479748" algn="l">
              <a:lnSpc>
                <a:spcPts val="6221"/>
              </a:lnSpc>
              <a:buFont typeface="Arial"/>
              <a:buChar char="•"/>
            </a:pPr>
            <a:r>
              <a:rPr lang="en-US" sz="4444">
                <a:solidFill>
                  <a:srgbClr val="000000"/>
                </a:solidFill>
                <a:latin typeface="Barlow SemiCondensed"/>
                <a:ea typeface="Barlow SemiCondensed"/>
                <a:cs typeface="Barlow SemiCondensed"/>
                <a:sym typeface="Barlow SemiCondensed"/>
              </a:rPr>
              <a:t>Worden medio dit jaar vastgesteld door board FEE International</a:t>
            </a:r>
          </a:p>
          <a:p>
            <a:pPr marL="959496" lvl="1" indent="-479748" algn="l">
              <a:lnSpc>
                <a:spcPts val="6221"/>
              </a:lnSpc>
              <a:buFont typeface="Arial"/>
              <a:buChar char="•"/>
            </a:pPr>
            <a:r>
              <a:rPr lang="en-US" sz="4444">
                <a:solidFill>
                  <a:srgbClr val="000000"/>
                </a:solidFill>
                <a:latin typeface="Barlow SemiCondensed"/>
                <a:ea typeface="Barlow SemiCondensed"/>
                <a:cs typeface="Barlow SemiCondensed"/>
                <a:sym typeface="Barlow SemiCondensed"/>
              </a:rPr>
              <a:t>Gaan in per 1 oktober 2026</a:t>
            </a:r>
          </a:p>
          <a:p>
            <a:pPr algn="l">
              <a:lnSpc>
                <a:spcPts val="6221"/>
              </a:lnSpc>
              <a:spcBef>
                <a:spcPct val="0"/>
              </a:spcBef>
            </a:pPr>
            <a:endParaRPr lang="en-US" sz="4444">
              <a:solidFill>
                <a:srgbClr val="000000"/>
              </a:solidFill>
              <a:latin typeface="Barlow SemiCondensed"/>
              <a:ea typeface="Barlow SemiCondensed"/>
              <a:cs typeface="Barlow SemiCondensed"/>
              <a:sym typeface="Barlow SemiCondensed"/>
            </a:endParaRPr>
          </a:p>
        </p:txBody>
      </p:sp>
      <p:sp>
        <p:nvSpPr>
          <p:cNvPr id="9" name="Freeform 9"/>
          <p:cNvSpPr/>
          <p:nvPr/>
        </p:nvSpPr>
        <p:spPr>
          <a:xfrm>
            <a:off x="11805190" y="4719745"/>
            <a:ext cx="5244489" cy="1534703"/>
          </a:xfrm>
          <a:custGeom>
            <a:avLst/>
            <a:gdLst/>
            <a:ahLst/>
            <a:cxnLst/>
            <a:rect l="l" t="t" r="r" b="b"/>
            <a:pathLst>
              <a:path w="5244489" h="1534703">
                <a:moveTo>
                  <a:pt x="0" y="0"/>
                </a:moveTo>
                <a:lnTo>
                  <a:pt x="5244488" y="0"/>
                </a:lnTo>
                <a:lnTo>
                  <a:pt x="5244488" y="1534703"/>
                </a:lnTo>
                <a:lnTo>
                  <a:pt x="0" y="1534703"/>
                </a:lnTo>
                <a:lnTo>
                  <a:pt x="0" y="0"/>
                </a:lnTo>
                <a:close/>
              </a:path>
            </a:pathLst>
          </a:custGeom>
          <a:blipFill>
            <a:blip r:embed="rId9"/>
            <a:stretch>
              <a:fillRect/>
            </a:stretch>
          </a:blipFill>
        </p:spPr>
        <p:txBody>
          <a:bodyPr/>
          <a:lstStyle/>
          <a:p>
            <a:endParaRPr lang="nl-NL"/>
          </a:p>
        </p:txBody>
      </p:sp>
      <p:sp>
        <p:nvSpPr>
          <p:cNvPr id="10" name="Freeform 10"/>
          <p:cNvSpPr/>
          <p:nvPr/>
        </p:nvSpPr>
        <p:spPr>
          <a:xfrm>
            <a:off x="10595552" y="4905668"/>
            <a:ext cx="1209637" cy="2088640"/>
          </a:xfrm>
          <a:custGeom>
            <a:avLst/>
            <a:gdLst/>
            <a:ahLst/>
            <a:cxnLst/>
            <a:rect l="l" t="t" r="r" b="b"/>
            <a:pathLst>
              <a:path w="1209637" h="2088640">
                <a:moveTo>
                  <a:pt x="0" y="0"/>
                </a:moveTo>
                <a:lnTo>
                  <a:pt x="1209638" y="0"/>
                </a:lnTo>
                <a:lnTo>
                  <a:pt x="1209638" y="2088640"/>
                </a:lnTo>
                <a:lnTo>
                  <a:pt x="0" y="2088640"/>
                </a:lnTo>
                <a:lnTo>
                  <a:pt x="0" y="0"/>
                </a:lnTo>
                <a:close/>
              </a:path>
            </a:pathLst>
          </a:custGeom>
          <a:blipFill>
            <a:blip r:embed="rId10"/>
            <a:stretch>
              <a:fillRect/>
            </a:stretch>
          </a:blipFill>
        </p:spPr>
        <p:txBody>
          <a:bodyPr/>
          <a:lstStyle/>
          <a:p>
            <a:endParaRPr lang="nl-NL"/>
          </a:p>
        </p:txBody>
      </p:sp>
      <p:sp>
        <p:nvSpPr>
          <p:cNvPr id="11" name="TextBox 11"/>
          <p:cNvSpPr txBox="1"/>
          <p:nvPr/>
        </p:nvSpPr>
        <p:spPr>
          <a:xfrm>
            <a:off x="3995321" y="343469"/>
            <a:ext cx="10297359" cy="101291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8220"/>
              </a:lnSpc>
            </a:pPr>
            <a:r>
              <a:rPr lang="en-US" sz="5871" b="1">
                <a:solidFill>
                  <a:srgbClr val="009933"/>
                </a:solidFill>
                <a:latin typeface="Barlow SemiCondensed Bold"/>
                <a:ea typeface="Barlow SemiCondensed Bold"/>
                <a:cs typeface="Barlow SemiCondensed Bold"/>
                <a:sym typeface="Barlow SemiCondensed Bold"/>
              </a:rPr>
              <a:t>Geaccrediteerde inhoud keurmerk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-696782" flipV="1">
            <a:off x="11524564" y="-7248209"/>
            <a:ext cx="11370969" cy="10192543"/>
          </a:xfrm>
          <a:custGeom>
            <a:avLst/>
            <a:gdLst/>
            <a:ahLst/>
            <a:cxnLst/>
            <a:rect l="l" t="t" r="r" b="b"/>
            <a:pathLst>
              <a:path w="11370969" h="10192543">
                <a:moveTo>
                  <a:pt x="0" y="10192544"/>
                </a:moveTo>
                <a:lnTo>
                  <a:pt x="11370969" y="10192544"/>
                </a:lnTo>
                <a:lnTo>
                  <a:pt x="11370969" y="0"/>
                </a:lnTo>
                <a:lnTo>
                  <a:pt x="0" y="0"/>
                </a:lnTo>
                <a:lnTo>
                  <a:pt x="0" y="10192544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nl-NL"/>
          </a:p>
        </p:txBody>
      </p:sp>
      <p:sp>
        <p:nvSpPr>
          <p:cNvPr id="3" name="Freeform 3"/>
          <p:cNvSpPr/>
          <p:nvPr/>
        </p:nvSpPr>
        <p:spPr>
          <a:xfrm>
            <a:off x="15526590" y="115317"/>
            <a:ext cx="540236" cy="681061"/>
          </a:xfrm>
          <a:custGeom>
            <a:avLst/>
            <a:gdLst/>
            <a:ahLst/>
            <a:cxnLst/>
            <a:rect l="l" t="t" r="r" b="b"/>
            <a:pathLst>
              <a:path w="540236" h="681061">
                <a:moveTo>
                  <a:pt x="0" y="0"/>
                </a:moveTo>
                <a:lnTo>
                  <a:pt x="540236" y="0"/>
                </a:lnTo>
                <a:lnTo>
                  <a:pt x="540236" y="681061"/>
                </a:lnTo>
                <a:lnTo>
                  <a:pt x="0" y="681061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nl-NL"/>
          </a:p>
        </p:txBody>
      </p:sp>
      <p:sp>
        <p:nvSpPr>
          <p:cNvPr id="4" name="Freeform 4"/>
          <p:cNvSpPr/>
          <p:nvPr/>
        </p:nvSpPr>
        <p:spPr>
          <a:xfrm>
            <a:off x="16292270" y="115317"/>
            <a:ext cx="757408" cy="681061"/>
          </a:xfrm>
          <a:custGeom>
            <a:avLst/>
            <a:gdLst/>
            <a:ahLst/>
            <a:cxnLst/>
            <a:rect l="l" t="t" r="r" b="b"/>
            <a:pathLst>
              <a:path w="757408" h="681061">
                <a:moveTo>
                  <a:pt x="0" y="0"/>
                </a:moveTo>
                <a:lnTo>
                  <a:pt x="757408" y="0"/>
                </a:lnTo>
                <a:lnTo>
                  <a:pt x="757408" y="681061"/>
                </a:lnTo>
                <a:lnTo>
                  <a:pt x="0" y="681061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/>
            </a:stretch>
          </a:blipFill>
        </p:spPr>
        <p:txBody>
          <a:bodyPr/>
          <a:lstStyle/>
          <a:p>
            <a:endParaRPr lang="nl-NL"/>
          </a:p>
        </p:txBody>
      </p:sp>
      <p:sp>
        <p:nvSpPr>
          <p:cNvPr id="5" name="Freeform 5"/>
          <p:cNvSpPr/>
          <p:nvPr/>
        </p:nvSpPr>
        <p:spPr>
          <a:xfrm>
            <a:off x="17210048" y="135247"/>
            <a:ext cx="661131" cy="661131"/>
          </a:xfrm>
          <a:custGeom>
            <a:avLst/>
            <a:gdLst/>
            <a:ahLst/>
            <a:cxnLst/>
            <a:rect l="l" t="t" r="r" b="b"/>
            <a:pathLst>
              <a:path w="661131" h="661131">
                <a:moveTo>
                  <a:pt x="0" y="0"/>
                </a:moveTo>
                <a:lnTo>
                  <a:pt x="661131" y="0"/>
                </a:lnTo>
                <a:lnTo>
                  <a:pt x="661131" y="661131"/>
                </a:lnTo>
                <a:lnTo>
                  <a:pt x="0" y="661131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/>
            </a:stretch>
          </a:blipFill>
        </p:spPr>
        <p:txBody>
          <a:bodyPr/>
          <a:lstStyle/>
          <a:p>
            <a:endParaRPr lang="nl-NL"/>
          </a:p>
        </p:txBody>
      </p:sp>
      <p:sp>
        <p:nvSpPr>
          <p:cNvPr id="6" name="Freeform 6"/>
          <p:cNvSpPr/>
          <p:nvPr/>
        </p:nvSpPr>
        <p:spPr>
          <a:xfrm>
            <a:off x="-730620" y="6686143"/>
            <a:ext cx="20815263" cy="3477884"/>
          </a:xfrm>
          <a:custGeom>
            <a:avLst/>
            <a:gdLst/>
            <a:ahLst/>
            <a:cxnLst/>
            <a:rect l="l" t="t" r="r" b="b"/>
            <a:pathLst>
              <a:path w="20815263" h="3477884">
                <a:moveTo>
                  <a:pt x="0" y="0"/>
                </a:moveTo>
                <a:lnTo>
                  <a:pt x="20815263" y="0"/>
                </a:lnTo>
                <a:lnTo>
                  <a:pt x="20815263" y="3477884"/>
                </a:lnTo>
                <a:lnTo>
                  <a:pt x="0" y="3477884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nl-NL"/>
          </a:p>
        </p:txBody>
      </p:sp>
      <p:sp>
        <p:nvSpPr>
          <p:cNvPr id="7" name="TextBox 7"/>
          <p:cNvSpPr txBox="1"/>
          <p:nvPr/>
        </p:nvSpPr>
        <p:spPr>
          <a:xfrm>
            <a:off x="6180623" y="435164"/>
            <a:ext cx="5926753" cy="106554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9340"/>
              </a:lnSpc>
            </a:pPr>
            <a:r>
              <a:rPr lang="en-US" sz="6671" b="1" dirty="0" err="1">
                <a:solidFill>
                  <a:srgbClr val="009933"/>
                </a:solidFill>
                <a:latin typeface="Barlow SemiCondensed Bold"/>
                <a:ea typeface="Barlow SemiCondensed Bold"/>
                <a:cs typeface="Barlow SemiCondensed Bold"/>
                <a:sym typeface="Barlow SemiCondensed Bold"/>
              </a:rPr>
              <a:t>Veranderingen</a:t>
            </a:r>
            <a:endParaRPr lang="en-US" sz="6671" b="1" dirty="0">
              <a:solidFill>
                <a:srgbClr val="009933"/>
              </a:solidFill>
              <a:latin typeface="Barlow SemiCondensed Bold"/>
              <a:ea typeface="Barlow SemiCondensed Bold"/>
              <a:cs typeface="Barlow SemiCondensed Bold"/>
              <a:sym typeface="Barlow SemiCondensed Bold"/>
            </a:endParaRPr>
          </a:p>
        </p:txBody>
      </p:sp>
      <p:sp>
        <p:nvSpPr>
          <p:cNvPr id="8" name="Freeform 8"/>
          <p:cNvSpPr/>
          <p:nvPr/>
        </p:nvSpPr>
        <p:spPr>
          <a:xfrm>
            <a:off x="-1853983" y="5703181"/>
            <a:ext cx="20815263" cy="3477884"/>
          </a:xfrm>
          <a:custGeom>
            <a:avLst/>
            <a:gdLst/>
            <a:ahLst/>
            <a:cxnLst/>
            <a:rect l="l" t="t" r="r" b="b"/>
            <a:pathLst>
              <a:path w="20815263" h="3477884">
                <a:moveTo>
                  <a:pt x="0" y="0"/>
                </a:moveTo>
                <a:lnTo>
                  <a:pt x="20815264" y="0"/>
                </a:lnTo>
                <a:lnTo>
                  <a:pt x="20815264" y="3477884"/>
                </a:lnTo>
                <a:lnTo>
                  <a:pt x="0" y="3477884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nl-NL"/>
          </a:p>
        </p:txBody>
      </p:sp>
      <p:sp>
        <p:nvSpPr>
          <p:cNvPr id="9" name="TextBox 9"/>
          <p:cNvSpPr txBox="1"/>
          <p:nvPr/>
        </p:nvSpPr>
        <p:spPr>
          <a:xfrm>
            <a:off x="1721004" y="1647927"/>
            <a:ext cx="13805585" cy="701181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959496" lvl="1" indent="-479748" algn="l">
              <a:lnSpc>
                <a:spcPts val="6221"/>
              </a:lnSpc>
              <a:buFont typeface="Arial"/>
              <a:buChar char="•"/>
            </a:pPr>
            <a:r>
              <a:rPr lang="en-US" sz="4444">
                <a:solidFill>
                  <a:srgbClr val="000000"/>
                </a:solidFill>
                <a:latin typeface="Barlow SemiCondensed"/>
                <a:ea typeface="Barlow SemiCondensed"/>
                <a:cs typeface="Barlow SemiCondensed"/>
                <a:sym typeface="Barlow SemiCondensed"/>
              </a:rPr>
              <a:t>Inhoudelijk mee met internationale criteria</a:t>
            </a:r>
          </a:p>
          <a:p>
            <a:pPr marL="959496" lvl="1" indent="-479748" algn="l">
              <a:lnSpc>
                <a:spcPts val="6221"/>
              </a:lnSpc>
              <a:buFont typeface="Arial"/>
              <a:buChar char="•"/>
            </a:pPr>
            <a:r>
              <a:rPr lang="en-US" sz="4444">
                <a:solidFill>
                  <a:srgbClr val="000000"/>
                </a:solidFill>
                <a:latin typeface="Barlow SemiCondensed"/>
                <a:ea typeface="Barlow SemiCondensed"/>
                <a:cs typeface="Barlow SemiCondensed"/>
                <a:sym typeface="Barlow SemiCondensed"/>
              </a:rPr>
              <a:t>National adaptation</a:t>
            </a:r>
          </a:p>
          <a:p>
            <a:pPr marL="959496" lvl="1" indent="-479748" algn="l">
              <a:lnSpc>
                <a:spcPts val="6221"/>
              </a:lnSpc>
              <a:buFont typeface="Arial"/>
              <a:buChar char="•"/>
            </a:pPr>
            <a:r>
              <a:rPr lang="en-US" sz="4444">
                <a:solidFill>
                  <a:srgbClr val="000000"/>
                </a:solidFill>
                <a:latin typeface="Barlow SemiCondensed"/>
                <a:ea typeface="Barlow SemiCondensed"/>
                <a:cs typeface="Barlow SemiCondensed"/>
                <a:sym typeface="Barlow SemiCondensed"/>
              </a:rPr>
              <a:t>Brons, zilver, goud verdwijnt</a:t>
            </a:r>
          </a:p>
          <a:p>
            <a:pPr marL="959496" lvl="1" indent="-479748" algn="l">
              <a:lnSpc>
                <a:spcPts val="6221"/>
              </a:lnSpc>
              <a:buFont typeface="Arial"/>
              <a:buChar char="•"/>
            </a:pPr>
            <a:r>
              <a:rPr lang="en-US" sz="4444">
                <a:solidFill>
                  <a:srgbClr val="000000"/>
                </a:solidFill>
                <a:latin typeface="Barlow SemiCondensed"/>
                <a:ea typeface="Barlow SemiCondensed"/>
                <a:cs typeface="Barlow SemiCondensed"/>
                <a:sym typeface="Barlow SemiCondensed"/>
              </a:rPr>
              <a:t>Voor niveau goud komt er alternatief</a:t>
            </a:r>
          </a:p>
          <a:p>
            <a:pPr marL="959496" lvl="1" indent="-479748" algn="l">
              <a:lnSpc>
                <a:spcPts val="6221"/>
              </a:lnSpc>
              <a:buFont typeface="Arial"/>
              <a:buChar char="•"/>
            </a:pPr>
            <a:r>
              <a:rPr lang="en-US" sz="4444">
                <a:solidFill>
                  <a:srgbClr val="000000"/>
                </a:solidFill>
                <a:latin typeface="Barlow SemiCondensed"/>
                <a:ea typeface="Barlow SemiCondensed"/>
                <a:cs typeface="Barlow SemiCondensed"/>
                <a:sym typeface="Barlow SemiCondensed"/>
              </a:rPr>
              <a:t>Verplichte/optionele normen</a:t>
            </a:r>
          </a:p>
          <a:p>
            <a:pPr marL="959496" lvl="1" indent="-479748" algn="l">
              <a:lnSpc>
                <a:spcPts val="6221"/>
              </a:lnSpc>
              <a:buFont typeface="Arial"/>
              <a:buChar char="•"/>
            </a:pPr>
            <a:r>
              <a:rPr lang="en-US" sz="4444">
                <a:solidFill>
                  <a:srgbClr val="000000"/>
                </a:solidFill>
                <a:latin typeface="Barlow SemiCondensed"/>
                <a:ea typeface="Barlow SemiCondensed"/>
                <a:cs typeface="Barlow SemiCondensed"/>
                <a:sym typeface="Barlow SemiCondensed"/>
              </a:rPr>
              <a:t>% optionele normen gekoppeld aan deelnametijd</a:t>
            </a:r>
          </a:p>
          <a:p>
            <a:pPr marL="959496" lvl="1" indent="-479748" algn="l">
              <a:lnSpc>
                <a:spcPts val="6221"/>
              </a:lnSpc>
              <a:buFont typeface="Arial"/>
              <a:buChar char="•"/>
            </a:pPr>
            <a:r>
              <a:rPr lang="en-US" sz="4444">
                <a:solidFill>
                  <a:srgbClr val="000000"/>
                </a:solidFill>
                <a:latin typeface="Barlow SemiCondensed"/>
                <a:ea typeface="Barlow SemiCondensed"/>
                <a:cs typeface="Barlow SemiCondensed"/>
                <a:sym typeface="Barlow SemiCondensed"/>
              </a:rPr>
              <a:t>Geen jaarlijkse uitreiking meer</a:t>
            </a:r>
          </a:p>
          <a:p>
            <a:pPr marL="959496" lvl="1" indent="-479748" algn="l">
              <a:lnSpc>
                <a:spcPts val="6221"/>
              </a:lnSpc>
              <a:buFont typeface="Arial"/>
              <a:buChar char="•"/>
            </a:pPr>
            <a:r>
              <a:rPr lang="en-US" sz="4444">
                <a:solidFill>
                  <a:srgbClr val="000000"/>
                </a:solidFill>
                <a:latin typeface="Barlow SemiCondensed"/>
                <a:ea typeface="Barlow SemiCondensed"/>
                <a:cs typeface="Barlow SemiCondensed"/>
                <a:sym typeface="Barlow SemiCondensed"/>
              </a:rPr>
              <a:t>Handhaving netwerkdag duurzaam ondernemen </a:t>
            </a:r>
          </a:p>
          <a:p>
            <a:pPr algn="l">
              <a:lnSpc>
                <a:spcPts val="6221"/>
              </a:lnSpc>
              <a:spcBef>
                <a:spcPct val="0"/>
              </a:spcBef>
            </a:pPr>
            <a:endParaRPr lang="en-US" sz="4444">
              <a:solidFill>
                <a:srgbClr val="000000"/>
              </a:solidFill>
              <a:latin typeface="Barlow SemiCondensed"/>
              <a:ea typeface="Barlow SemiCondensed"/>
              <a:cs typeface="Barlow SemiCondensed"/>
              <a:sym typeface="Barlow SemiCondense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d88bf321-b758-481b-a4e9-17fd660b94bc" xsi:nil="true"/>
    <lcf76f155ced4ddcb4097134ff3c332f xmlns="b7995b5d-a1f8-42b5-918b-3e2dc741a328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18BD13EEDDAF7499EC745562903D409" ma:contentTypeVersion="19" ma:contentTypeDescription="Een nieuw document maken." ma:contentTypeScope="" ma:versionID="ec6d42ef831dbdb467cc83280990f17b">
  <xsd:schema xmlns:xsd="http://www.w3.org/2001/XMLSchema" xmlns:xs="http://www.w3.org/2001/XMLSchema" xmlns:p="http://schemas.microsoft.com/office/2006/metadata/properties" xmlns:ns2="b7995b5d-a1f8-42b5-918b-3e2dc741a328" xmlns:ns3="d88bf321-b758-481b-a4e9-17fd660b94bc" targetNamespace="http://schemas.microsoft.com/office/2006/metadata/properties" ma:root="true" ma:fieldsID="a633b88955c926c55a36bc37455d9c6b" ns2:_="" ns3:_="">
    <xsd:import namespace="b7995b5d-a1f8-42b5-918b-3e2dc741a328"/>
    <xsd:import namespace="d88bf321-b758-481b-a4e9-17fd660b94b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Location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7995b5d-a1f8-42b5-918b-3e2dc741a32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description="" ma:internalName="MediaServiceAutoTags" ma:readOnly="true">
      <xsd:simpleType>
        <xsd:restriction base="dms:Text"/>
      </xsd:simpleType>
    </xsd:element>
    <xsd:element name="MediaServiceLocation" ma:index="12" nillable="true" ma:displayName="MediaServiceLocation" ma:internalName="MediaServiceLocation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Afbeeldingtags" ma:readOnly="false" ma:fieldId="{5cf76f15-5ced-4ddc-b409-7134ff3c332f}" ma:taxonomyMulti="true" ma:sspId="f214b079-fa42-4f56-8288-504380d0211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88bf321-b758-481b-a4e9-17fd660b94bc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Gedeeld met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02061a70-ed2a-47f0-90ba-227874c2f331}" ma:internalName="TaxCatchAll" ma:showField="CatchAllData" ma:web="d88bf321-b758-481b-a4e9-17fd660b94b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3C9DC37-6ABF-4D8F-8A49-9206F3C3992A}">
  <ds:schemaRefs>
    <ds:schemaRef ds:uri="http://schemas.microsoft.com/office/2006/metadata/properties"/>
    <ds:schemaRef ds:uri="http://schemas.microsoft.com/office/infopath/2007/PartnerControls"/>
    <ds:schemaRef ds:uri="d88bf321-b758-481b-a4e9-17fd660b94bc"/>
    <ds:schemaRef ds:uri="b7995b5d-a1f8-42b5-918b-3e2dc741a328"/>
  </ds:schemaRefs>
</ds:datastoreItem>
</file>

<file path=customXml/itemProps2.xml><?xml version="1.0" encoding="utf-8"?>
<ds:datastoreItem xmlns:ds="http://schemas.openxmlformats.org/officeDocument/2006/customXml" ds:itemID="{DB38A8A5-785E-42D3-BD4F-44AF742B34E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AD19686-8F6B-413F-9826-2FDC6B4058C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7995b5d-a1f8-42b5-918b-3e2dc741a328"/>
    <ds:schemaRef ds:uri="d88bf321-b758-481b-a4e9-17fd660b94b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281</Words>
  <Application>Microsoft Office PowerPoint</Application>
  <PresentationFormat>Aangepast</PresentationFormat>
  <Paragraphs>68</Paragraphs>
  <Slides>10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5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10</vt:i4>
      </vt:variant>
    </vt:vector>
  </HeadingPairs>
  <TitlesOfParts>
    <vt:vector size="16" baseType="lpstr">
      <vt:lpstr>Barlow SemiCondensed Bold</vt:lpstr>
      <vt:lpstr>Barlow SemiCondensed Bold Italics</vt:lpstr>
      <vt:lpstr>Barlow SemiCondensed</vt:lpstr>
      <vt:lpstr>Calibri</vt:lpstr>
      <vt:lpstr>Arial</vt:lpstr>
      <vt:lpstr>Office Theme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GK/DG presentatie plenair</dc:title>
  <dc:creator>Michel van den Brink</dc:creator>
  <cp:lastModifiedBy>Michel van den Brink</cp:lastModifiedBy>
  <cp:revision>3</cp:revision>
  <dcterms:created xsi:type="dcterms:W3CDTF">2006-08-16T00:00:00Z</dcterms:created>
  <dcterms:modified xsi:type="dcterms:W3CDTF">2026-02-20T11:22:17Z</dcterms:modified>
  <dc:identifier>DAHAKRMkhCo</dc:identifie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0x010100318BD13EEDDAF7499EC745562903D409</vt:lpwstr>
  </property>
  <property fmtid="{D5CDD505-2E9C-101B-9397-08002B2CF9AE}" pid="3" name="MediaServiceImageTags">
    <vt:lpwstr/>
  </property>
</Properties>
</file>